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531" r:id="rId3"/>
    <p:sldId id="451" r:id="rId4"/>
    <p:sldId id="502" r:id="rId5"/>
    <p:sldId id="540" r:id="rId6"/>
    <p:sldId id="541" r:id="rId7"/>
    <p:sldId id="542" r:id="rId8"/>
    <p:sldId id="537" r:id="rId9"/>
    <p:sldId id="525" r:id="rId10"/>
    <p:sldId id="524" r:id="rId11"/>
    <p:sldId id="526" r:id="rId12"/>
    <p:sldId id="534" r:id="rId13"/>
    <p:sldId id="528" r:id="rId14"/>
    <p:sldId id="543" r:id="rId15"/>
    <p:sldId id="544" r:id="rId16"/>
    <p:sldId id="545" r:id="rId17"/>
    <p:sldId id="546" r:id="rId18"/>
    <p:sldId id="510" r:id="rId19"/>
    <p:sldId id="516" r:id="rId20"/>
    <p:sldId id="518" r:id="rId21"/>
    <p:sldId id="523" r:id="rId22"/>
    <p:sldId id="507" r:id="rId23"/>
    <p:sldId id="288" r:id="rId24"/>
    <p:sldId id="401" r:id="rId25"/>
    <p:sldId id="28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415"/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63"/>
    <p:restoredTop sz="86436" autoAdjust="0"/>
  </p:normalViewPr>
  <p:slideViewPr>
    <p:cSldViewPr snapToGrid="0" showGuides="1">
      <p:cViewPr varScale="1">
        <p:scale>
          <a:sx n="82" d="100"/>
          <a:sy n="82" d="100"/>
        </p:scale>
        <p:origin x="688" y="176"/>
      </p:cViewPr>
      <p:guideLst>
        <p:guide orient="horz" pos="2184"/>
        <p:guide pos="3816"/>
      </p:guideLst>
    </p:cSldViewPr>
  </p:slideViewPr>
  <p:outlineViewPr>
    <p:cViewPr>
      <p:scale>
        <a:sx n="33" d="100"/>
        <a:sy n="33" d="100"/>
      </p:scale>
      <p:origin x="0" y="-105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0B3A2F-338E-414D-8FFD-8FCCCA7F862F}" type="doc">
      <dgm:prSet loTypeId="urn:microsoft.com/office/officeart/2005/8/layout/default" loCatId="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B0C6481-85A4-EC4F-87A1-EAEFC5E8C8BF}">
      <dgm:prSet phldrT="[Text]" custT="1"/>
      <dgm:spPr/>
      <dgm:t>
        <a:bodyPr/>
        <a:lstStyle/>
        <a:p>
          <a:pPr algn="ctr"/>
          <a:r>
            <a:rPr lang="en-US" sz="2800" dirty="0">
              <a:latin typeface="+mj-lt"/>
            </a:rPr>
            <a:t>Inaudible voice attack</a:t>
          </a:r>
        </a:p>
        <a:p>
          <a:pPr algn="ctr"/>
          <a:r>
            <a:rPr lang="en-US" sz="2000" dirty="0">
              <a:latin typeface="+mj-lt"/>
            </a:rPr>
            <a:t>[Roy </a:t>
          </a:r>
          <a:r>
            <a:rPr lang="en-US" sz="2000" i="1" dirty="0">
              <a:latin typeface="+mj-lt"/>
            </a:rPr>
            <a:t>et al. , </a:t>
          </a:r>
          <a:r>
            <a:rPr lang="en-US" sz="2000" i="0" dirty="0" err="1">
              <a:latin typeface="+mj-lt"/>
            </a:rPr>
            <a:t>MobiSys</a:t>
          </a:r>
          <a:r>
            <a:rPr lang="en-US" sz="2000" i="0" dirty="0">
              <a:latin typeface="+mj-lt"/>
            </a:rPr>
            <a:t> ‘17</a:t>
          </a:r>
          <a:r>
            <a:rPr lang="en-US" sz="2000" dirty="0">
              <a:latin typeface="+mj-lt"/>
            </a:rPr>
            <a:t>]</a:t>
          </a:r>
        </a:p>
      </dgm:t>
    </dgm:pt>
    <dgm:pt modelId="{B9990018-A092-B343-94D2-52F6682462D4}" type="parTrans" cxnId="{970CBE64-B18C-FF4B-9973-1F1CB121702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90DF2E0F-9248-7D4F-904D-9F7E799D3833}" type="sibTrans" cxnId="{970CBE64-B18C-FF4B-9973-1F1CB121702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36562DE5-2F4F-A941-9A4D-41B7837B1C97}">
      <dgm:prSet phldrT="[Text]" custT="1"/>
      <dgm:spPr/>
      <dgm:t>
        <a:bodyPr/>
        <a:lstStyle/>
        <a:p>
          <a:r>
            <a:rPr lang="en-US" sz="2800" dirty="0">
              <a:latin typeface="+mj-lt"/>
            </a:rPr>
            <a:t>Human-based voice impersonation attack</a:t>
          </a:r>
        </a:p>
        <a:p>
          <a:r>
            <a:rPr lang="en-US" sz="2800" dirty="0">
              <a:latin typeface="+mj-lt"/>
            </a:rPr>
            <a:t>[ </a:t>
          </a:r>
          <a:r>
            <a:rPr lang="en-US" sz="2000" dirty="0">
              <a:latin typeface="+mj-lt"/>
            </a:rPr>
            <a:t> Johnson et al., BATS ‘13</a:t>
          </a:r>
          <a:r>
            <a:rPr lang="en-US" sz="2800" dirty="0">
              <a:latin typeface="+mj-lt"/>
            </a:rPr>
            <a:t>]</a:t>
          </a:r>
        </a:p>
      </dgm:t>
    </dgm:pt>
    <dgm:pt modelId="{DBB9EE0A-9529-D24E-83AA-00FE4F1696A4}" type="parTrans" cxnId="{2AAFBF13-3E23-194D-A713-7BC7502515C5}">
      <dgm:prSet/>
      <dgm:spPr/>
      <dgm:t>
        <a:bodyPr/>
        <a:lstStyle/>
        <a:p>
          <a:endParaRPr lang="en-US"/>
        </a:p>
      </dgm:t>
    </dgm:pt>
    <dgm:pt modelId="{13FB50BC-1516-D14B-8E6D-B8A08D16FD92}" type="sibTrans" cxnId="{2AAFBF13-3E23-194D-A713-7BC7502515C5}">
      <dgm:prSet/>
      <dgm:spPr/>
      <dgm:t>
        <a:bodyPr/>
        <a:lstStyle/>
        <a:p>
          <a:endParaRPr lang="en-US"/>
        </a:p>
      </dgm:t>
    </dgm:pt>
    <dgm:pt modelId="{B3D28030-3CEB-6147-B857-A64D13FE6F7C}">
      <dgm:prSet phldrT="[Text]" custT="1"/>
      <dgm:spPr/>
      <dgm:t>
        <a:bodyPr/>
        <a:lstStyle/>
        <a:p>
          <a:r>
            <a:rPr lang="en-US" sz="2800" dirty="0">
              <a:latin typeface="+mj-lt"/>
            </a:rPr>
            <a:t>Mangled voice attack</a:t>
          </a:r>
        </a:p>
        <a:p>
          <a:r>
            <a:rPr lang="en-US" sz="2000" dirty="0">
              <a:latin typeface="+mj-lt"/>
            </a:rPr>
            <a:t>[Vaidya </a:t>
          </a:r>
          <a:r>
            <a:rPr lang="en-US" sz="2000" i="1" dirty="0">
              <a:latin typeface="+mj-lt"/>
            </a:rPr>
            <a:t>et al.</a:t>
          </a:r>
          <a:r>
            <a:rPr lang="en-US" sz="2000" dirty="0">
              <a:latin typeface="+mj-lt"/>
            </a:rPr>
            <a:t>, WOOT ‘15]</a:t>
          </a:r>
        </a:p>
      </dgm:t>
    </dgm:pt>
    <dgm:pt modelId="{9BD402A2-7D3F-844D-B2EF-D096431A8164}" type="parTrans" cxnId="{33BFA6CA-6DAB-8C49-AAD4-BD856DE4A7BD}">
      <dgm:prSet/>
      <dgm:spPr/>
      <dgm:t>
        <a:bodyPr/>
        <a:lstStyle/>
        <a:p>
          <a:endParaRPr lang="en-US"/>
        </a:p>
      </dgm:t>
    </dgm:pt>
    <dgm:pt modelId="{4B6E3092-6FED-E74C-8A0F-6E4E011AFFD6}" type="sibTrans" cxnId="{33BFA6CA-6DAB-8C49-AAD4-BD856DE4A7BD}">
      <dgm:prSet/>
      <dgm:spPr/>
      <dgm:t>
        <a:bodyPr/>
        <a:lstStyle/>
        <a:p>
          <a:endParaRPr lang="en-US"/>
        </a:p>
      </dgm:t>
    </dgm:pt>
    <dgm:pt modelId="{89EE8348-08F5-434B-A543-FD213491C90A}" type="pres">
      <dgm:prSet presAssocID="{870B3A2F-338E-414D-8FFD-8FCCCA7F862F}" presName="diagram" presStyleCnt="0">
        <dgm:presLayoutVars>
          <dgm:dir/>
          <dgm:resizeHandles val="exact"/>
        </dgm:presLayoutVars>
      </dgm:prSet>
      <dgm:spPr/>
    </dgm:pt>
    <dgm:pt modelId="{AA257548-2894-874A-8189-CE567CACD802}" type="pres">
      <dgm:prSet presAssocID="{36562DE5-2F4F-A941-9A4D-41B7837B1C97}" presName="node" presStyleLbl="node1" presStyleIdx="0" presStyleCnt="3">
        <dgm:presLayoutVars>
          <dgm:bulletEnabled val="1"/>
        </dgm:presLayoutVars>
      </dgm:prSet>
      <dgm:spPr/>
    </dgm:pt>
    <dgm:pt modelId="{E46DBFF8-78BD-FE4C-866A-7F127AF26508}" type="pres">
      <dgm:prSet presAssocID="{13FB50BC-1516-D14B-8E6D-B8A08D16FD92}" presName="sibTrans" presStyleCnt="0"/>
      <dgm:spPr/>
    </dgm:pt>
    <dgm:pt modelId="{5D1F8D39-9A26-C94B-B59D-FDDBE89D171E}" type="pres">
      <dgm:prSet presAssocID="{B3D28030-3CEB-6147-B857-A64D13FE6F7C}" presName="node" presStyleLbl="node1" presStyleIdx="1" presStyleCnt="3">
        <dgm:presLayoutVars>
          <dgm:bulletEnabled val="1"/>
        </dgm:presLayoutVars>
      </dgm:prSet>
      <dgm:spPr/>
    </dgm:pt>
    <dgm:pt modelId="{B8DEEB9B-A56B-5548-AA5C-8E2DCB7D0FC0}" type="pres">
      <dgm:prSet presAssocID="{4B6E3092-6FED-E74C-8A0F-6E4E011AFFD6}" presName="sibTrans" presStyleCnt="0"/>
      <dgm:spPr/>
    </dgm:pt>
    <dgm:pt modelId="{97A425AA-BA03-F346-A4A4-E65227BBC4CD}" type="pres">
      <dgm:prSet presAssocID="{0B0C6481-85A4-EC4F-87A1-EAEFC5E8C8BF}" presName="node" presStyleLbl="node1" presStyleIdx="2" presStyleCnt="3">
        <dgm:presLayoutVars>
          <dgm:bulletEnabled val="1"/>
        </dgm:presLayoutVars>
      </dgm:prSet>
      <dgm:spPr/>
    </dgm:pt>
  </dgm:ptLst>
  <dgm:cxnLst>
    <dgm:cxn modelId="{CAFC6E10-9B67-6145-AC4B-B298B7933764}" type="presOf" srcId="{B3D28030-3CEB-6147-B857-A64D13FE6F7C}" destId="{5D1F8D39-9A26-C94B-B59D-FDDBE89D171E}" srcOrd="0" destOrd="0" presId="urn:microsoft.com/office/officeart/2005/8/layout/default"/>
    <dgm:cxn modelId="{2AAFBF13-3E23-194D-A713-7BC7502515C5}" srcId="{870B3A2F-338E-414D-8FFD-8FCCCA7F862F}" destId="{36562DE5-2F4F-A941-9A4D-41B7837B1C97}" srcOrd="0" destOrd="0" parTransId="{DBB9EE0A-9529-D24E-83AA-00FE4F1696A4}" sibTransId="{13FB50BC-1516-D14B-8E6D-B8A08D16FD92}"/>
    <dgm:cxn modelId="{7918D421-FF1C-4649-BD2E-57289AC4C1F9}" type="presOf" srcId="{0B0C6481-85A4-EC4F-87A1-EAEFC5E8C8BF}" destId="{97A425AA-BA03-F346-A4A4-E65227BBC4CD}" srcOrd="0" destOrd="0" presId="urn:microsoft.com/office/officeart/2005/8/layout/default"/>
    <dgm:cxn modelId="{0D41C058-6FC9-5441-8943-608D5B5E9346}" type="presOf" srcId="{870B3A2F-338E-414D-8FFD-8FCCCA7F862F}" destId="{89EE8348-08F5-434B-A543-FD213491C90A}" srcOrd="0" destOrd="0" presId="urn:microsoft.com/office/officeart/2005/8/layout/default"/>
    <dgm:cxn modelId="{970CBE64-B18C-FF4B-9973-1F1CB1217022}" srcId="{870B3A2F-338E-414D-8FFD-8FCCCA7F862F}" destId="{0B0C6481-85A4-EC4F-87A1-EAEFC5E8C8BF}" srcOrd="2" destOrd="0" parTransId="{B9990018-A092-B343-94D2-52F6682462D4}" sibTransId="{90DF2E0F-9248-7D4F-904D-9F7E799D3833}"/>
    <dgm:cxn modelId="{0E01E86D-1256-2D4D-80E7-411D9ACE4BE0}" type="presOf" srcId="{36562DE5-2F4F-A941-9A4D-41B7837B1C97}" destId="{AA257548-2894-874A-8189-CE567CACD802}" srcOrd="0" destOrd="0" presId="urn:microsoft.com/office/officeart/2005/8/layout/default"/>
    <dgm:cxn modelId="{33BFA6CA-6DAB-8C49-AAD4-BD856DE4A7BD}" srcId="{870B3A2F-338E-414D-8FFD-8FCCCA7F862F}" destId="{B3D28030-3CEB-6147-B857-A64D13FE6F7C}" srcOrd="1" destOrd="0" parTransId="{9BD402A2-7D3F-844D-B2EF-D096431A8164}" sibTransId="{4B6E3092-6FED-E74C-8A0F-6E4E011AFFD6}"/>
    <dgm:cxn modelId="{0EB25A45-20AE-504A-A87E-6DA1654839E1}" type="presParOf" srcId="{89EE8348-08F5-434B-A543-FD213491C90A}" destId="{AA257548-2894-874A-8189-CE567CACD802}" srcOrd="0" destOrd="0" presId="urn:microsoft.com/office/officeart/2005/8/layout/default"/>
    <dgm:cxn modelId="{3E4C5291-A28B-824A-9A40-F750666FF59A}" type="presParOf" srcId="{89EE8348-08F5-434B-A543-FD213491C90A}" destId="{E46DBFF8-78BD-FE4C-866A-7F127AF26508}" srcOrd="1" destOrd="0" presId="urn:microsoft.com/office/officeart/2005/8/layout/default"/>
    <dgm:cxn modelId="{5361C33C-A85F-584F-9158-B43EE722E6E4}" type="presParOf" srcId="{89EE8348-08F5-434B-A543-FD213491C90A}" destId="{5D1F8D39-9A26-C94B-B59D-FDDBE89D171E}" srcOrd="2" destOrd="0" presId="urn:microsoft.com/office/officeart/2005/8/layout/default"/>
    <dgm:cxn modelId="{16A48665-CFDB-984A-A7D3-7C2DBED86107}" type="presParOf" srcId="{89EE8348-08F5-434B-A543-FD213491C90A}" destId="{B8DEEB9B-A56B-5548-AA5C-8E2DCB7D0FC0}" srcOrd="3" destOrd="0" presId="urn:microsoft.com/office/officeart/2005/8/layout/default"/>
    <dgm:cxn modelId="{C7989BEC-7C0B-7347-9063-D7C9178FE018}" type="presParOf" srcId="{89EE8348-08F5-434B-A543-FD213491C90A}" destId="{97A425AA-BA03-F346-A4A4-E65227BBC4CD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0B3A2F-338E-414D-8FFD-8FCCCA7F862F}" type="doc">
      <dgm:prSet loTypeId="urn:microsoft.com/office/officeart/2005/8/layout/default" loCatId="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B0C6481-85A4-EC4F-87A1-EAEFC5E8C8BF}">
      <dgm:prSet phldrT="[Text]" custT="1"/>
      <dgm:spPr/>
      <dgm:t>
        <a:bodyPr/>
        <a:lstStyle/>
        <a:p>
          <a:pPr algn="ctr"/>
          <a:r>
            <a:rPr lang="en-US" sz="3600" dirty="0">
              <a:latin typeface="+mj-lt"/>
            </a:rPr>
            <a:t>Voice replay attack</a:t>
          </a:r>
        </a:p>
      </dgm:t>
    </dgm:pt>
    <dgm:pt modelId="{B9990018-A092-B343-94D2-52F6682462D4}" type="parTrans" cxnId="{970CBE64-B18C-FF4B-9973-1F1CB121702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90DF2E0F-9248-7D4F-904D-9F7E799D3833}" type="sibTrans" cxnId="{970CBE64-B18C-FF4B-9973-1F1CB121702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89EE8348-08F5-434B-A543-FD213491C90A}" type="pres">
      <dgm:prSet presAssocID="{870B3A2F-338E-414D-8FFD-8FCCCA7F862F}" presName="diagram" presStyleCnt="0">
        <dgm:presLayoutVars>
          <dgm:dir/>
          <dgm:resizeHandles val="exact"/>
        </dgm:presLayoutVars>
      </dgm:prSet>
      <dgm:spPr/>
    </dgm:pt>
    <dgm:pt modelId="{97A425AA-BA03-F346-A4A4-E65227BBC4CD}" type="pres">
      <dgm:prSet presAssocID="{0B0C6481-85A4-EC4F-87A1-EAEFC5E8C8BF}" presName="node" presStyleLbl="node1" presStyleIdx="0" presStyleCnt="1" custScaleX="43128" custScaleY="24740" custLinFactNeighborX="-3176" custLinFactNeighborY="-14982">
        <dgm:presLayoutVars>
          <dgm:bulletEnabled val="1"/>
        </dgm:presLayoutVars>
      </dgm:prSet>
      <dgm:spPr/>
    </dgm:pt>
  </dgm:ptLst>
  <dgm:cxnLst>
    <dgm:cxn modelId="{7918D421-FF1C-4649-BD2E-57289AC4C1F9}" type="presOf" srcId="{0B0C6481-85A4-EC4F-87A1-EAEFC5E8C8BF}" destId="{97A425AA-BA03-F346-A4A4-E65227BBC4CD}" srcOrd="0" destOrd="0" presId="urn:microsoft.com/office/officeart/2005/8/layout/default"/>
    <dgm:cxn modelId="{0D41C058-6FC9-5441-8943-608D5B5E9346}" type="presOf" srcId="{870B3A2F-338E-414D-8FFD-8FCCCA7F862F}" destId="{89EE8348-08F5-434B-A543-FD213491C90A}" srcOrd="0" destOrd="0" presId="urn:microsoft.com/office/officeart/2005/8/layout/default"/>
    <dgm:cxn modelId="{970CBE64-B18C-FF4B-9973-1F1CB1217022}" srcId="{870B3A2F-338E-414D-8FFD-8FCCCA7F862F}" destId="{0B0C6481-85A4-EC4F-87A1-EAEFC5E8C8BF}" srcOrd="0" destOrd="0" parTransId="{B9990018-A092-B343-94D2-52F6682462D4}" sibTransId="{90DF2E0F-9248-7D4F-904D-9F7E799D3833}"/>
    <dgm:cxn modelId="{C7989BEC-7C0B-7347-9063-D7C9178FE018}" type="presParOf" srcId="{89EE8348-08F5-434B-A543-FD213491C90A}" destId="{97A425AA-BA03-F346-A4A4-E65227BBC4CD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257548-2894-874A-8189-CE567CACD802}">
      <dsp:nvSpPr>
        <dsp:cNvPr id="0" name=""/>
        <dsp:cNvSpPr/>
      </dsp:nvSpPr>
      <dsp:spPr>
        <a:xfrm>
          <a:off x="505529" y="1607"/>
          <a:ext cx="3572729" cy="214363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j-lt"/>
            </a:rPr>
            <a:t>Human-based voice impersonation attack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j-lt"/>
            </a:rPr>
            <a:t>[ </a:t>
          </a:r>
          <a:r>
            <a:rPr lang="en-US" sz="2000" kern="1200" dirty="0">
              <a:latin typeface="+mj-lt"/>
            </a:rPr>
            <a:t> Johnson et al., BATS ‘13</a:t>
          </a:r>
          <a:r>
            <a:rPr lang="en-US" sz="2800" kern="1200" dirty="0">
              <a:latin typeface="+mj-lt"/>
            </a:rPr>
            <a:t>]</a:t>
          </a:r>
        </a:p>
      </dsp:txBody>
      <dsp:txXfrm>
        <a:off x="505529" y="1607"/>
        <a:ext cx="3572729" cy="2143637"/>
      </dsp:txXfrm>
    </dsp:sp>
    <dsp:sp modelId="{5D1F8D39-9A26-C94B-B59D-FDDBE89D171E}">
      <dsp:nvSpPr>
        <dsp:cNvPr id="0" name=""/>
        <dsp:cNvSpPr/>
      </dsp:nvSpPr>
      <dsp:spPr>
        <a:xfrm>
          <a:off x="4435530" y="1607"/>
          <a:ext cx="3572729" cy="214363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j-lt"/>
            </a:rPr>
            <a:t>Mangled voice attack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j-lt"/>
            </a:rPr>
            <a:t>[Vaidya </a:t>
          </a:r>
          <a:r>
            <a:rPr lang="en-US" sz="2000" i="1" kern="1200" dirty="0">
              <a:latin typeface="+mj-lt"/>
            </a:rPr>
            <a:t>et al.</a:t>
          </a:r>
          <a:r>
            <a:rPr lang="en-US" sz="2000" kern="1200" dirty="0">
              <a:latin typeface="+mj-lt"/>
            </a:rPr>
            <a:t>, WOOT ‘15]</a:t>
          </a:r>
        </a:p>
      </dsp:txBody>
      <dsp:txXfrm>
        <a:off x="4435530" y="1607"/>
        <a:ext cx="3572729" cy="2143637"/>
      </dsp:txXfrm>
    </dsp:sp>
    <dsp:sp modelId="{97A425AA-BA03-F346-A4A4-E65227BBC4CD}">
      <dsp:nvSpPr>
        <dsp:cNvPr id="0" name=""/>
        <dsp:cNvSpPr/>
      </dsp:nvSpPr>
      <dsp:spPr>
        <a:xfrm>
          <a:off x="8365532" y="1607"/>
          <a:ext cx="3572729" cy="214363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j-lt"/>
            </a:rPr>
            <a:t>Inaudible voice attack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+mj-lt"/>
            </a:rPr>
            <a:t>[Roy </a:t>
          </a:r>
          <a:r>
            <a:rPr lang="en-US" sz="2000" i="1" kern="1200" dirty="0">
              <a:latin typeface="+mj-lt"/>
            </a:rPr>
            <a:t>et al. , </a:t>
          </a:r>
          <a:r>
            <a:rPr lang="en-US" sz="2000" i="0" kern="1200" dirty="0" err="1">
              <a:latin typeface="+mj-lt"/>
            </a:rPr>
            <a:t>MobiSys</a:t>
          </a:r>
          <a:r>
            <a:rPr lang="en-US" sz="2000" i="0" kern="1200" dirty="0">
              <a:latin typeface="+mj-lt"/>
            </a:rPr>
            <a:t> ‘17</a:t>
          </a:r>
          <a:r>
            <a:rPr lang="en-US" sz="2000" kern="1200" dirty="0">
              <a:latin typeface="+mj-lt"/>
            </a:rPr>
            <a:t>]</a:t>
          </a:r>
        </a:p>
      </dsp:txBody>
      <dsp:txXfrm>
        <a:off x="8365532" y="1607"/>
        <a:ext cx="3572729" cy="21436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A425AA-BA03-F346-A4A4-E65227BBC4CD}">
      <dsp:nvSpPr>
        <dsp:cNvPr id="0" name=""/>
        <dsp:cNvSpPr/>
      </dsp:nvSpPr>
      <dsp:spPr>
        <a:xfrm>
          <a:off x="2294710" y="0"/>
          <a:ext cx="3917904" cy="1348482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latin typeface="+mj-lt"/>
            </a:rPr>
            <a:t>Voice replay attack</a:t>
          </a:r>
        </a:p>
      </dsp:txBody>
      <dsp:txXfrm>
        <a:off x="2294710" y="0"/>
        <a:ext cx="3917904" cy="1348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23.tiff>
</file>

<file path=ppt/media/image24.tiff>
</file>

<file path=ppt/media/image25.tiff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E37AD4-A86B-1F42-A4D1-364BC6BC60E1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8FE9E-5B4B-E740-8B2A-C50B1847A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82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677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2269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88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97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537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97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1007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803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3467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569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28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126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362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050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866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8EF09-8851-4DEE-9A3B-7377C81C11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9098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078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a lot for you attention. For questions and queries please mail the author Swadhin Pradhan at </a:t>
            </a:r>
            <a:r>
              <a:rPr lang="en-US" dirty="0" err="1"/>
              <a:t>swadhin@utexas.edu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554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07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048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413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76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327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58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B8FE9E-5B4B-E740-8B2A-C50B1847A4A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5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17DD8-A7E2-184E-8582-C12AFCD62B54}" type="datetime1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11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906F7-0FB6-E649-9F89-219703F36F2C}" type="datetime1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75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8AC88-CBDA-E34A-9987-2F39A8DA516B}" type="datetime1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50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 flip="none" rotWithShape="1">
          <a:gsLst>
            <a:gs pos="76000">
              <a:schemeClr val="accent2">
                <a:lumMod val="0"/>
                <a:lumOff val="100000"/>
              </a:schemeClr>
            </a:gs>
            <a:gs pos="73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BFA30-6832-1E4B-8E1B-1A97A9456EF7}" type="datetime1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3B64A-57DB-4E45-8EFA-42839A63B931}" type="datetime1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569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68382-70D5-5446-AD3C-B8F0624C6B83}" type="datetime1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5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43CC-2C3C-3F4A-B309-C44791FE5F34}" type="datetime1">
              <a:rPr lang="en-US" smtClean="0"/>
              <a:t>9/11/19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0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BEB88-9709-FB44-AD0C-020DFBC24C75}" type="datetime1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26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95D82-1120-E64B-8B95-9755E3FA60C8}" type="datetime1">
              <a:rPr lang="en-US" smtClean="0"/>
              <a:t>9/11/19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122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E221-2DA0-EF43-9739-5CABC3B5A97D}" type="datetime1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568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C5436-831C-4A49-A393-046A362CBE93}" type="datetime1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69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2C8EB-3B52-0046-91C0-1DDFF7959BBA}" type="datetime1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FEC65-D79E-4DCE-A549-ACBEE94AB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066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7" Type="http://schemas.openxmlformats.org/officeDocument/2006/relationships/image" Target="../media/image25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mailto:swadhin@cs.utexas.edu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10.pn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9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124828"/>
            <a:ext cx="12192000" cy="2387600"/>
          </a:xfrm>
        </p:spPr>
        <p:txBody>
          <a:bodyPr lIns="274320" rIns="274320"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Combating Replay Attacks </a:t>
            </a: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Against Voice Assistants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0495" y="2703441"/>
            <a:ext cx="12589565" cy="2505142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chemeClr val="tx2"/>
              </a:solidFill>
            </a:endParaRPr>
          </a:p>
          <a:p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Swadhin Pradhan</a:t>
            </a:r>
            <a:r>
              <a:rPr lang="en-US" sz="3600" dirty="0">
                <a:solidFill>
                  <a:schemeClr val="tx2"/>
                </a:solidFill>
                <a:latin typeface="Helvetica" pitchFamily="2" charset="0"/>
              </a:rPr>
              <a:t>, Wei Sun, Ghufran Baig, Lili Qiu</a:t>
            </a:r>
          </a:p>
          <a:p>
            <a:r>
              <a:rPr lang="en-US" sz="4400" b="1" dirty="0"/>
              <a:t>          </a:t>
            </a:r>
            <a:r>
              <a:rPr lang="en-US" sz="4400" b="1" baseline="30000" dirty="0"/>
              <a:t>                                                                  </a:t>
            </a:r>
            <a:r>
              <a:rPr lang="en-US" sz="4400" dirty="0">
                <a:solidFill>
                  <a:schemeClr val="tx2"/>
                </a:solidFill>
              </a:rPr>
              <a:t>                   </a:t>
            </a:r>
            <a:endParaRPr lang="en-US" sz="4400" baseline="30000" dirty="0">
              <a:solidFill>
                <a:srgbClr val="FF0000"/>
              </a:solidFill>
            </a:endParaRPr>
          </a:p>
          <a:p>
            <a:endParaRPr lang="en-US" sz="4400" baseline="30000" dirty="0">
              <a:solidFill>
                <a:schemeClr val="tx2"/>
              </a:solidFill>
            </a:endParaRPr>
          </a:p>
          <a:p>
            <a:endParaRPr lang="en-US" sz="4400" baseline="30000" dirty="0">
              <a:solidFill>
                <a:schemeClr val="tx2"/>
              </a:solidFill>
            </a:endParaRPr>
          </a:p>
          <a:p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1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1588" y="5035344"/>
            <a:ext cx="3984603" cy="19407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130828" y="6417823"/>
            <a:ext cx="1896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Helvetica" pitchFamily="2" charset="0"/>
              </a:rPr>
              <a:t>UbiComp</a:t>
            </a:r>
            <a:r>
              <a:rPr lang="en-US" sz="2000" dirty="0">
                <a:latin typeface="Helvetica" pitchFamily="2" charset="0"/>
              </a:rPr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1575128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E7C2B6-9997-5340-9288-B2A7FF04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10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E380C3C-CA10-4946-9188-420AC4E572C5}"/>
              </a:ext>
            </a:extLst>
          </p:cNvPr>
          <p:cNvSpPr txBox="1">
            <a:spLocks/>
          </p:cNvSpPr>
          <p:nvPr/>
        </p:nvSpPr>
        <p:spPr>
          <a:xfrm>
            <a:off x="838200" y="1267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Different characteristics of live voice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FF6306-1396-5449-A94A-27E10DA4D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" y="1548597"/>
            <a:ext cx="10998200" cy="45974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B964D09-3304-3B4A-A175-2674F67A5586}"/>
              </a:ext>
            </a:extLst>
          </p:cNvPr>
          <p:cNvSpPr/>
          <p:nvPr/>
        </p:nvSpPr>
        <p:spPr>
          <a:xfrm>
            <a:off x="2027583" y="2445026"/>
            <a:ext cx="7841785" cy="190999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2580D0-D33D-2143-A9EC-8A3A3DB601E8}"/>
              </a:ext>
            </a:extLst>
          </p:cNvPr>
          <p:cNvSpPr txBox="1"/>
          <p:nvPr/>
        </p:nvSpPr>
        <p:spPr>
          <a:xfrm>
            <a:off x="2322632" y="2484782"/>
            <a:ext cx="73645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highlight>
                  <a:srgbClr val="E9E9E9"/>
                </a:highlight>
                <a:latin typeface="Helvetica" pitchFamily="2" charset="0"/>
              </a:rPr>
              <a:t>More phase structure present in spectrogram</a:t>
            </a:r>
          </a:p>
        </p:txBody>
      </p:sp>
    </p:spTree>
    <p:extLst>
      <p:ext uri="{BB962C8B-B14F-4D97-AF65-F5344CB8AC3E}">
        <p14:creationId xmlns:p14="http://schemas.microsoft.com/office/powerpoint/2010/main" val="11603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50A21-0BE4-1742-8768-CBEA0AD59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11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59F088-29CA-9E4A-8571-8A6E8B93BA46}"/>
              </a:ext>
            </a:extLst>
          </p:cNvPr>
          <p:cNvSpPr txBox="1">
            <a:spLocks/>
          </p:cNvSpPr>
          <p:nvPr/>
        </p:nvSpPr>
        <p:spPr>
          <a:xfrm>
            <a:off x="238539" y="-2"/>
            <a:ext cx="11353800" cy="1338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Breathing have distinct patterns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0BF227-B76A-204C-9EB9-19FDB3A0C3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153" y="1254146"/>
            <a:ext cx="7623858" cy="562373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1C22DA7-CE9E-4847-9BB9-E30FAFDF289E}"/>
              </a:ext>
            </a:extLst>
          </p:cNvPr>
          <p:cNvSpPr/>
          <p:nvPr/>
        </p:nvSpPr>
        <p:spPr>
          <a:xfrm>
            <a:off x="1833773" y="4157748"/>
            <a:ext cx="8116139" cy="171610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0FC082-AB8A-D24B-B26A-9F10888E3B18}"/>
              </a:ext>
            </a:extLst>
          </p:cNvPr>
          <p:cNvSpPr txBox="1"/>
          <p:nvPr/>
        </p:nvSpPr>
        <p:spPr>
          <a:xfrm>
            <a:off x="2568989" y="4273826"/>
            <a:ext cx="65662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highlight>
                  <a:srgbClr val="E9E9E9"/>
                </a:highlight>
                <a:latin typeface="Helvetica" pitchFamily="2" charset="0"/>
              </a:rPr>
              <a:t>Breathing rate decreases during speech</a:t>
            </a:r>
          </a:p>
        </p:txBody>
      </p:sp>
    </p:spTree>
    <p:extLst>
      <p:ext uri="{BB962C8B-B14F-4D97-AF65-F5344CB8AC3E}">
        <p14:creationId xmlns:p14="http://schemas.microsoft.com/office/powerpoint/2010/main" val="395852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CB50FE-4F1C-C541-8A5A-211BACCCD4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773" y="1311554"/>
            <a:ext cx="8289672" cy="56064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50A21-0BE4-1742-8768-CBEA0AD59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12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59F088-29CA-9E4A-8571-8A6E8B93BA46}"/>
              </a:ext>
            </a:extLst>
          </p:cNvPr>
          <p:cNvSpPr txBox="1">
            <a:spLocks/>
          </p:cNvSpPr>
          <p:nvPr/>
        </p:nvSpPr>
        <p:spPr>
          <a:xfrm>
            <a:off x="238539" y="-2"/>
            <a:ext cx="11353800" cy="1338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Breathing have distinct patterns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C22DA7-CE9E-4847-9BB9-E30FAFDF289E}"/>
              </a:ext>
            </a:extLst>
          </p:cNvPr>
          <p:cNvSpPr/>
          <p:nvPr/>
        </p:nvSpPr>
        <p:spPr>
          <a:xfrm>
            <a:off x="1833773" y="4114800"/>
            <a:ext cx="8443288" cy="79832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0FC082-AB8A-D24B-B26A-9F10888E3B18}"/>
              </a:ext>
            </a:extLst>
          </p:cNvPr>
          <p:cNvSpPr txBox="1"/>
          <p:nvPr/>
        </p:nvSpPr>
        <p:spPr>
          <a:xfrm>
            <a:off x="2402753" y="4252351"/>
            <a:ext cx="7616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highlight>
                  <a:srgbClr val="E9E9E9"/>
                </a:highlight>
                <a:latin typeface="Helvetica" pitchFamily="2" charset="0"/>
              </a:rPr>
              <a:t>Different users have distinct breathing patterns</a:t>
            </a:r>
          </a:p>
        </p:txBody>
      </p:sp>
    </p:spTree>
    <p:extLst>
      <p:ext uri="{BB962C8B-B14F-4D97-AF65-F5344CB8AC3E}">
        <p14:creationId xmlns:p14="http://schemas.microsoft.com/office/powerpoint/2010/main" val="86479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B142C4-B3ED-C947-B61A-3487B7786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13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CD01E75-C36E-A443-9E6A-35A02FD84136}"/>
              </a:ext>
            </a:extLst>
          </p:cNvPr>
          <p:cNvSpPr txBox="1">
            <a:spLocks/>
          </p:cNvSpPr>
          <p:nvPr/>
        </p:nvSpPr>
        <p:spPr>
          <a:xfrm>
            <a:off x="818322" y="-6683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REplayed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VOice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Legitimacy Tester (REVOLT) workflow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E30C369-480D-774C-964C-C3DCBE222572}"/>
              </a:ext>
            </a:extLst>
          </p:cNvPr>
          <p:cNvSpPr/>
          <p:nvPr/>
        </p:nvSpPr>
        <p:spPr>
          <a:xfrm>
            <a:off x="300485" y="1849239"/>
            <a:ext cx="3043267" cy="132556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Speech based Replay Detection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59250D0-9E83-944F-A7D4-86F58C83AF00}"/>
              </a:ext>
            </a:extLst>
          </p:cNvPr>
          <p:cNvSpPr/>
          <p:nvPr/>
        </p:nvSpPr>
        <p:spPr>
          <a:xfrm>
            <a:off x="4246004" y="1967961"/>
            <a:ext cx="3043267" cy="104273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WiFi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 based Breathing Detection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732ACF1-205E-2D49-9482-1015180A6F8C}"/>
              </a:ext>
            </a:extLst>
          </p:cNvPr>
          <p:cNvSpPr/>
          <p:nvPr/>
        </p:nvSpPr>
        <p:spPr>
          <a:xfrm>
            <a:off x="8268613" y="1923150"/>
            <a:ext cx="3043267" cy="104269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Breathing &amp; Speech Synchronization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CB55CEF-1EB7-6549-B6C7-8F389ACA4055}"/>
              </a:ext>
            </a:extLst>
          </p:cNvPr>
          <p:cNvSpPr/>
          <p:nvPr/>
        </p:nvSpPr>
        <p:spPr>
          <a:xfrm>
            <a:off x="8244744" y="3804241"/>
            <a:ext cx="3474911" cy="132556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WiFi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 Spectrogram CNN based Manipulation Detection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B6AD830-357E-9C46-81F4-BBE13DBC3038}"/>
              </a:ext>
            </a:extLst>
          </p:cNvPr>
          <p:cNvGrpSpPr/>
          <p:nvPr/>
        </p:nvGrpSpPr>
        <p:grpSpPr>
          <a:xfrm flipV="1">
            <a:off x="3343751" y="1401766"/>
            <a:ext cx="957819" cy="1042733"/>
            <a:chOff x="4923033" y="3827419"/>
            <a:chExt cx="782028" cy="784338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E3B7F142-6BFA-D44B-BAF2-8D8E280AFF49}"/>
                </a:ext>
              </a:extLst>
            </p:cNvPr>
            <p:cNvCxnSpPr>
              <a:cxnSpLocks/>
            </p:cNvCxnSpPr>
            <p:nvPr/>
          </p:nvCxnSpPr>
          <p:spPr>
            <a:xfrm>
              <a:off x="4923033" y="3847297"/>
              <a:ext cx="762150" cy="0"/>
            </a:xfrm>
            <a:prstGeom prst="straightConnector1">
              <a:avLst/>
            </a:prstGeom>
            <a:ln w="76200"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urved Connector 20">
              <a:extLst>
                <a:ext uri="{FF2B5EF4-FFF2-40B4-BE49-F238E27FC236}">
                  <a16:creationId xmlns:a16="http://schemas.microsoft.com/office/drawing/2014/main" id="{8E6D821E-777A-3C4F-A2DD-306F97B20E67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931817" y="3838513"/>
              <a:ext cx="784338" cy="762150"/>
            </a:xfrm>
            <a:prstGeom prst="curvedConnector3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963CBE8-AF33-D14B-B08F-FF46EE4DAB59}"/>
              </a:ext>
            </a:extLst>
          </p:cNvPr>
          <p:cNvGrpSpPr/>
          <p:nvPr/>
        </p:nvGrpSpPr>
        <p:grpSpPr>
          <a:xfrm flipV="1">
            <a:off x="7351962" y="1616322"/>
            <a:ext cx="933472" cy="828177"/>
            <a:chOff x="4923033" y="3827419"/>
            <a:chExt cx="782028" cy="784338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AD64E12-A0F7-F046-B9D0-8071535DD635}"/>
                </a:ext>
              </a:extLst>
            </p:cNvPr>
            <p:cNvCxnSpPr>
              <a:cxnSpLocks/>
            </p:cNvCxnSpPr>
            <p:nvPr/>
          </p:nvCxnSpPr>
          <p:spPr>
            <a:xfrm>
              <a:off x="4923033" y="3847297"/>
              <a:ext cx="762150" cy="0"/>
            </a:xfrm>
            <a:prstGeom prst="straightConnector1">
              <a:avLst/>
            </a:prstGeom>
            <a:ln w="76200"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0D9555B2-3148-9241-8C66-D69614B5CCD6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931817" y="3838513"/>
              <a:ext cx="784338" cy="762150"/>
            </a:xfrm>
            <a:prstGeom prst="curvedConnector3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E8F500-2167-824E-97F8-248942E212E1}"/>
              </a:ext>
            </a:extLst>
          </p:cNvPr>
          <p:cNvGrpSpPr/>
          <p:nvPr/>
        </p:nvGrpSpPr>
        <p:grpSpPr>
          <a:xfrm rot="5400000">
            <a:off x="8223379" y="2666815"/>
            <a:ext cx="855035" cy="1463283"/>
            <a:chOff x="4923033" y="3827419"/>
            <a:chExt cx="782028" cy="784338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A4EA122-EF6C-8149-8019-A4F360642F83}"/>
                </a:ext>
              </a:extLst>
            </p:cNvPr>
            <p:cNvCxnSpPr>
              <a:cxnSpLocks/>
            </p:cNvCxnSpPr>
            <p:nvPr/>
          </p:nvCxnSpPr>
          <p:spPr>
            <a:xfrm>
              <a:off x="4923033" y="3847297"/>
              <a:ext cx="762150" cy="0"/>
            </a:xfrm>
            <a:prstGeom prst="straightConnector1">
              <a:avLst/>
            </a:prstGeom>
            <a:ln w="76200"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883CB261-07CE-8442-BF51-A6DF7D297DBF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931817" y="3838513"/>
              <a:ext cx="784338" cy="762150"/>
            </a:xfrm>
            <a:prstGeom prst="curvedConnector3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26A4AA7-1BE3-BF44-A218-D4044CE076F1}"/>
              </a:ext>
            </a:extLst>
          </p:cNvPr>
          <p:cNvGrpSpPr/>
          <p:nvPr/>
        </p:nvGrpSpPr>
        <p:grpSpPr>
          <a:xfrm rot="5400000">
            <a:off x="8563642" y="4796988"/>
            <a:ext cx="801362" cy="1487407"/>
            <a:chOff x="4923033" y="3827419"/>
            <a:chExt cx="782028" cy="784338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D6D583D-FC35-564D-AD11-BB05397C0151}"/>
                </a:ext>
              </a:extLst>
            </p:cNvPr>
            <p:cNvCxnSpPr>
              <a:cxnSpLocks/>
            </p:cNvCxnSpPr>
            <p:nvPr/>
          </p:nvCxnSpPr>
          <p:spPr>
            <a:xfrm>
              <a:off x="4923033" y="3847297"/>
              <a:ext cx="762150" cy="0"/>
            </a:xfrm>
            <a:prstGeom prst="straightConnector1">
              <a:avLst/>
            </a:prstGeom>
            <a:ln w="76200"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urved Connector 33">
              <a:extLst>
                <a:ext uri="{FF2B5EF4-FFF2-40B4-BE49-F238E27FC236}">
                  <a16:creationId xmlns:a16="http://schemas.microsoft.com/office/drawing/2014/main" id="{343751D8-2C25-F541-99E4-BF0D7DA2E00D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931817" y="3838513"/>
              <a:ext cx="784338" cy="762150"/>
            </a:xfrm>
            <a:prstGeom prst="curvedConnector3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34E869DB-D111-AF45-A8BD-6E5DCADD6BA4}"/>
              </a:ext>
            </a:extLst>
          </p:cNvPr>
          <p:cNvSpPr txBox="1"/>
          <p:nvPr/>
        </p:nvSpPr>
        <p:spPr>
          <a:xfrm>
            <a:off x="3535030" y="1070520"/>
            <a:ext cx="17059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</a:rPr>
              <a:t>Replayed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A4144F5-4252-A94F-8134-8393478956B9}"/>
              </a:ext>
            </a:extLst>
          </p:cNvPr>
          <p:cNvSpPr txBox="1"/>
          <p:nvPr/>
        </p:nvSpPr>
        <p:spPr>
          <a:xfrm>
            <a:off x="7432476" y="1165623"/>
            <a:ext cx="25439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</a:rPr>
              <a:t>Human Absent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0254BA3-244A-C841-B516-5734303C3C97}"/>
              </a:ext>
            </a:extLst>
          </p:cNvPr>
          <p:cNvSpPr txBox="1"/>
          <p:nvPr/>
        </p:nvSpPr>
        <p:spPr>
          <a:xfrm>
            <a:off x="5538098" y="3709029"/>
            <a:ext cx="25439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</a:rPr>
              <a:t>Human Absent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FB2DC38-8970-C940-83D3-970FFAE66CC8}"/>
              </a:ext>
            </a:extLst>
          </p:cNvPr>
          <p:cNvSpPr txBox="1"/>
          <p:nvPr/>
        </p:nvSpPr>
        <p:spPr>
          <a:xfrm>
            <a:off x="6517442" y="5884536"/>
            <a:ext cx="2146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</a:rPr>
              <a:t>Manipulated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48362B0-045A-2B4A-B21E-515AC7F72C1C}"/>
              </a:ext>
            </a:extLst>
          </p:cNvPr>
          <p:cNvSpPr/>
          <p:nvPr/>
        </p:nvSpPr>
        <p:spPr>
          <a:xfrm>
            <a:off x="8966994" y="5908116"/>
            <a:ext cx="1487406" cy="9296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Genuine </a:t>
            </a:r>
          </a:p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Voice                                      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4EC79F6-931F-3147-A1B3-E97A5CED1448}"/>
              </a:ext>
            </a:extLst>
          </p:cNvPr>
          <p:cNvSpPr txBox="1"/>
          <p:nvPr/>
        </p:nvSpPr>
        <p:spPr>
          <a:xfrm>
            <a:off x="4297813" y="1488788"/>
            <a:ext cx="2263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( Remote Replay 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45E948D-D6B3-9F48-AF27-68C8098B5E6C}"/>
              </a:ext>
            </a:extLst>
          </p:cNvPr>
          <p:cNvSpPr txBox="1"/>
          <p:nvPr/>
        </p:nvSpPr>
        <p:spPr>
          <a:xfrm>
            <a:off x="8401328" y="1537884"/>
            <a:ext cx="2323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( Physical Replay 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A081FCE-D89C-A644-BE74-CBB02F1BA30F}"/>
              </a:ext>
            </a:extLst>
          </p:cNvPr>
          <p:cNvSpPr txBox="1"/>
          <p:nvPr/>
        </p:nvSpPr>
        <p:spPr>
          <a:xfrm>
            <a:off x="5538098" y="4182849"/>
            <a:ext cx="2323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( Physical Replay 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B8CE936-3DF9-454B-873A-D91591D1CFC6}"/>
              </a:ext>
            </a:extLst>
          </p:cNvPr>
          <p:cNvSpPr txBox="1"/>
          <p:nvPr/>
        </p:nvSpPr>
        <p:spPr>
          <a:xfrm>
            <a:off x="5938635" y="6228822"/>
            <a:ext cx="29787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( Sophisticated Physical 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Replay )</a:t>
            </a:r>
          </a:p>
        </p:txBody>
      </p:sp>
    </p:spTree>
    <p:extLst>
      <p:ext uri="{BB962C8B-B14F-4D97-AF65-F5344CB8AC3E}">
        <p14:creationId xmlns:p14="http://schemas.microsoft.com/office/powerpoint/2010/main" val="36785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35" grpId="0"/>
      <p:bldP spid="36" grpId="0"/>
      <p:bldP spid="37" grpId="0"/>
      <p:bldP spid="38" grpId="0"/>
      <p:bldP spid="39" grpId="0" animBg="1"/>
      <p:bldP spid="40" grpId="0"/>
      <p:bldP spid="41" grpId="0"/>
      <p:bldP spid="42" grpId="0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CD01E75-C36E-A443-9E6A-35A02FD84136}"/>
              </a:ext>
            </a:extLst>
          </p:cNvPr>
          <p:cNvSpPr txBox="1">
            <a:spLocks/>
          </p:cNvSpPr>
          <p:nvPr/>
        </p:nvSpPr>
        <p:spPr>
          <a:xfrm>
            <a:off x="818322" y="-6683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Voice module of REVOLT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E30C369-480D-774C-964C-C3DCBE222572}"/>
              </a:ext>
            </a:extLst>
          </p:cNvPr>
          <p:cNvSpPr/>
          <p:nvPr/>
        </p:nvSpPr>
        <p:spPr>
          <a:xfrm>
            <a:off x="300485" y="1849239"/>
            <a:ext cx="3043267" cy="132556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Speech based Replay Detection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B6AD830-357E-9C46-81F4-BBE13DBC3038}"/>
              </a:ext>
            </a:extLst>
          </p:cNvPr>
          <p:cNvGrpSpPr/>
          <p:nvPr/>
        </p:nvGrpSpPr>
        <p:grpSpPr>
          <a:xfrm flipV="1">
            <a:off x="3343751" y="1401766"/>
            <a:ext cx="957819" cy="1042733"/>
            <a:chOff x="4923033" y="3827419"/>
            <a:chExt cx="782028" cy="784338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E3B7F142-6BFA-D44B-BAF2-8D8E280AFF49}"/>
                </a:ext>
              </a:extLst>
            </p:cNvPr>
            <p:cNvCxnSpPr>
              <a:cxnSpLocks/>
            </p:cNvCxnSpPr>
            <p:nvPr/>
          </p:nvCxnSpPr>
          <p:spPr>
            <a:xfrm>
              <a:off x="4923033" y="3847297"/>
              <a:ext cx="762150" cy="0"/>
            </a:xfrm>
            <a:prstGeom prst="straightConnector1">
              <a:avLst/>
            </a:prstGeom>
            <a:ln w="76200"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urved Connector 20">
              <a:extLst>
                <a:ext uri="{FF2B5EF4-FFF2-40B4-BE49-F238E27FC236}">
                  <a16:creationId xmlns:a16="http://schemas.microsoft.com/office/drawing/2014/main" id="{8E6D821E-777A-3C4F-A2DD-306F97B20E67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931817" y="3838513"/>
              <a:ext cx="784338" cy="762150"/>
            </a:xfrm>
            <a:prstGeom prst="curvedConnector3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34E869DB-D111-AF45-A8BD-6E5DCADD6BA4}"/>
              </a:ext>
            </a:extLst>
          </p:cNvPr>
          <p:cNvSpPr txBox="1"/>
          <p:nvPr/>
        </p:nvSpPr>
        <p:spPr>
          <a:xfrm>
            <a:off x="3535030" y="1070520"/>
            <a:ext cx="17059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</a:rPr>
              <a:t>Replayed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4EC79F6-931F-3147-A1B3-E97A5CED1448}"/>
              </a:ext>
            </a:extLst>
          </p:cNvPr>
          <p:cNvSpPr txBox="1"/>
          <p:nvPr/>
        </p:nvSpPr>
        <p:spPr>
          <a:xfrm>
            <a:off x="4297813" y="1488788"/>
            <a:ext cx="2263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( Remote Replay )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D028F4F1-70F2-D340-8040-846468D0EF32}"/>
              </a:ext>
            </a:extLst>
          </p:cNvPr>
          <p:cNvSpPr/>
          <p:nvPr/>
        </p:nvSpPr>
        <p:spPr>
          <a:xfrm>
            <a:off x="418198" y="2672379"/>
            <a:ext cx="3503404" cy="1787104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Voice Feature Extraction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27C55603-416A-204F-AEC9-DF0781A91268}"/>
              </a:ext>
            </a:extLst>
          </p:cNvPr>
          <p:cNvSpPr/>
          <p:nvPr/>
        </p:nvSpPr>
        <p:spPr>
          <a:xfrm>
            <a:off x="7529788" y="2672379"/>
            <a:ext cx="3856383" cy="17649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Voice Liveness Detection</a:t>
            </a:r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6578C525-4D5D-9A47-9632-67128534A16E}"/>
              </a:ext>
            </a:extLst>
          </p:cNvPr>
          <p:cNvSpPr/>
          <p:nvPr/>
        </p:nvSpPr>
        <p:spPr>
          <a:xfrm>
            <a:off x="4128744" y="3429000"/>
            <a:ext cx="3193902" cy="400110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ABDDC2-0DC1-E14F-BCAB-15EEC0D823CF}"/>
              </a:ext>
            </a:extLst>
          </p:cNvPr>
          <p:cNvSpPr txBox="1"/>
          <p:nvPr/>
        </p:nvSpPr>
        <p:spPr>
          <a:xfrm>
            <a:off x="680899" y="2035911"/>
            <a:ext cx="29695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MFCC, LFCC, RPS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AF68D09-115A-9848-897F-1AA1C7332633}"/>
              </a:ext>
            </a:extLst>
          </p:cNvPr>
          <p:cNvSpPr txBox="1"/>
          <p:nvPr/>
        </p:nvSpPr>
        <p:spPr>
          <a:xfrm>
            <a:off x="5077921" y="2815673"/>
            <a:ext cx="12955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SVM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D49848-17B1-8643-940C-A7CE8C84F329}"/>
              </a:ext>
            </a:extLst>
          </p:cNvPr>
          <p:cNvSpPr txBox="1"/>
          <p:nvPr/>
        </p:nvSpPr>
        <p:spPr>
          <a:xfrm>
            <a:off x="1911884" y="4923758"/>
            <a:ext cx="86717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latin typeface="Helvetica" pitchFamily="2" charset="0"/>
              </a:rPr>
              <a:t>MFCC</a:t>
            </a:r>
            <a:r>
              <a:rPr lang="en-US" sz="3200" dirty="0">
                <a:latin typeface="Helvetica" pitchFamily="2" charset="0"/>
              </a:rPr>
              <a:t>: Mel Frequency Cepstral Coefficients</a:t>
            </a:r>
          </a:p>
          <a:p>
            <a:r>
              <a:rPr lang="en-US" sz="3200" i="1" dirty="0">
                <a:latin typeface="Helvetica" pitchFamily="2" charset="0"/>
              </a:rPr>
              <a:t>LFCC</a:t>
            </a:r>
            <a:r>
              <a:rPr lang="en-US" sz="3200" dirty="0">
                <a:latin typeface="Helvetica" pitchFamily="2" charset="0"/>
              </a:rPr>
              <a:t>: Linear Frequency Cepstral Coefficients</a:t>
            </a:r>
          </a:p>
          <a:p>
            <a:r>
              <a:rPr lang="en-US" sz="3200" i="1" dirty="0">
                <a:latin typeface="Helvetica" pitchFamily="2" charset="0"/>
              </a:rPr>
              <a:t>RPS</a:t>
            </a:r>
            <a:r>
              <a:rPr lang="en-US" sz="3200" dirty="0">
                <a:latin typeface="Helvetica" pitchFamily="2" charset="0"/>
              </a:rPr>
              <a:t>: Relative Phase Shift b/w two harmonics</a:t>
            </a:r>
          </a:p>
        </p:txBody>
      </p:sp>
    </p:spTree>
    <p:extLst>
      <p:ext uri="{BB962C8B-B14F-4D97-AF65-F5344CB8AC3E}">
        <p14:creationId xmlns:p14="http://schemas.microsoft.com/office/powerpoint/2010/main" val="1064330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35" grpId="0"/>
      <p:bldP spid="40" grpId="0"/>
      <p:bldP spid="44" grpId="0" animBg="1"/>
      <p:bldP spid="45" grpId="0" animBg="1"/>
      <p:bldP spid="46" grpId="0" animBg="1"/>
      <p:bldP spid="47" grpId="0"/>
      <p:bldP spid="48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CD01E75-C36E-A443-9E6A-35A02FD84136}"/>
              </a:ext>
            </a:extLst>
          </p:cNvPr>
          <p:cNvSpPr txBox="1">
            <a:spLocks/>
          </p:cNvSpPr>
          <p:nvPr/>
        </p:nvSpPr>
        <p:spPr>
          <a:xfrm>
            <a:off x="818322" y="-6683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WiFi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based breathing detection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59250D0-9E83-944F-A7D4-86F58C83AF00}"/>
              </a:ext>
            </a:extLst>
          </p:cNvPr>
          <p:cNvSpPr/>
          <p:nvPr/>
        </p:nvSpPr>
        <p:spPr>
          <a:xfrm>
            <a:off x="4246004" y="1967961"/>
            <a:ext cx="3043267" cy="104273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WiFi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 based Breathing Detection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963CBE8-AF33-D14B-B08F-FF46EE4DAB59}"/>
              </a:ext>
            </a:extLst>
          </p:cNvPr>
          <p:cNvGrpSpPr/>
          <p:nvPr/>
        </p:nvGrpSpPr>
        <p:grpSpPr>
          <a:xfrm flipV="1">
            <a:off x="7351962" y="1616322"/>
            <a:ext cx="933472" cy="828177"/>
            <a:chOff x="4923033" y="3827419"/>
            <a:chExt cx="782028" cy="784338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AD64E12-A0F7-F046-B9D0-8071535DD635}"/>
                </a:ext>
              </a:extLst>
            </p:cNvPr>
            <p:cNvCxnSpPr>
              <a:cxnSpLocks/>
            </p:cNvCxnSpPr>
            <p:nvPr/>
          </p:nvCxnSpPr>
          <p:spPr>
            <a:xfrm>
              <a:off x="4923033" y="3847297"/>
              <a:ext cx="762150" cy="0"/>
            </a:xfrm>
            <a:prstGeom prst="straightConnector1">
              <a:avLst/>
            </a:prstGeom>
            <a:ln w="76200"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0D9555B2-3148-9241-8C66-D69614B5CCD6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931817" y="3838513"/>
              <a:ext cx="784338" cy="762150"/>
            </a:xfrm>
            <a:prstGeom prst="curvedConnector3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A4144F5-4252-A94F-8134-8393478956B9}"/>
              </a:ext>
            </a:extLst>
          </p:cNvPr>
          <p:cNvSpPr txBox="1"/>
          <p:nvPr/>
        </p:nvSpPr>
        <p:spPr>
          <a:xfrm>
            <a:off x="7432476" y="1165623"/>
            <a:ext cx="25439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</a:rPr>
              <a:t>Human Absent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45E948D-D6B3-9F48-AF27-68C8098B5E6C}"/>
              </a:ext>
            </a:extLst>
          </p:cNvPr>
          <p:cNvSpPr txBox="1"/>
          <p:nvPr/>
        </p:nvSpPr>
        <p:spPr>
          <a:xfrm>
            <a:off x="8401328" y="1537884"/>
            <a:ext cx="2323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( Physical Replay )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D8A6D36D-A10C-6C40-AA7B-61EE821E4B2C}"/>
              </a:ext>
            </a:extLst>
          </p:cNvPr>
          <p:cNvSpPr/>
          <p:nvPr/>
        </p:nvSpPr>
        <p:spPr>
          <a:xfrm>
            <a:off x="179659" y="2444500"/>
            <a:ext cx="2563541" cy="202837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CSI Traces across subcarriers</a:t>
            </a:r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C74D25A8-DAC9-BE4F-BD14-DD7B511B67B8}"/>
              </a:ext>
            </a:extLst>
          </p:cNvPr>
          <p:cNvSpPr/>
          <p:nvPr/>
        </p:nvSpPr>
        <p:spPr>
          <a:xfrm>
            <a:off x="2922104" y="3228944"/>
            <a:ext cx="1532149" cy="490982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98F15D7D-DAEF-844B-8724-3211EF0170F4}"/>
              </a:ext>
            </a:extLst>
          </p:cNvPr>
          <p:cNvSpPr/>
          <p:nvPr/>
        </p:nvSpPr>
        <p:spPr>
          <a:xfrm>
            <a:off x="4607347" y="2398075"/>
            <a:ext cx="3654360" cy="201542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FFT </a:t>
            </a:r>
          </a:p>
          <a:p>
            <a:pPr algn="ctr"/>
            <a:r>
              <a:rPr 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(phase and amp.)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106928CA-2C2D-6C49-9DFF-A7ADB1FB43D7}"/>
              </a:ext>
            </a:extLst>
          </p:cNvPr>
          <p:cNvSpPr/>
          <p:nvPr/>
        </p:nvSpPr>
        <p:spPr>
          <a:xfrm>
            <a:off x="9809317" y="2417952"/>
            <a:ext cx="2323073" cy="181611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Breathing rate</a:t>
            </a:r>
          </a:p>
        </p:txBody>
      </p:sp>
      <p:sp>
        <p:nvSpPr>
          <p:cNvPr id="48" name="Right Arrow 47">
            <a:extLst>
              <a:ext uri="{FF2B5EF4-FFF2-40B4-BE49-F238E27FC236}">
                <a16:creationId xmlns:a16="http://schemas.microsoft.com/office/drawing/2014/main" id="{FB21BAB8-427A-3243-9965-6C1F1C41F552}"/>
              </a:ext>
            </a:extLst>
          </p:cNvPr>
          <p:cNvSpPr/>
          <p:nvPr/>
        </p:nvSpPr>
        <p:spPr>
          <a:xfrm>
            <a:off x="8335289" y="3160296"/>
            <a:ext cx="1416602" cy="559629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1A054F-6BEE-AD43-9C57-75EC8A790648}"/>
              </a:ext>
            </a:extLst>
          </p:cNvPr>
          <p:cNvSpPr txBox="1"/>
          <p:nvPr/>
        </p:nvSpPr>
        <p:spPr>
          <a:xfrm>
            <a:off x="2720735" y="3707343"/>
            <a:ext cx="1974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Noise removal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2E6029A-0860-6141-8D70-7C843156CEDC}"/>
              </a:ext>
            </a:extLst>
          </p:cNvPr>
          <p:cNvSpPr txBox="1"/>
          <p:nvPr/>
        </p:nvSpPr>
        <p:spPr>
          <a:xfrm>
            <a:off x="8228066" y="3685119"/>
            <a:ext cx="1646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Peak detect</a:t>
            </a:r>
          </a:p>
        </p:txBody>
      </p:sp>
    </p:spTree>
    <p:extLst>
      <p:ext uri="{BB962C8B-B14F-4D97-AF65-F5344CB8AC3E}">
        <p14:creationId xmlns:p14="http://schemas.microsoft.com/office/powerpoint/2010/main" val="199291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36" grpId="0"/>
      <p:bldP spid="36" grpId="1"/>
      <p:bldP spid="41" grpId="0"/>
      <p:bldP spid="41" grpId="1"/>
      <p:bldP spid="44" grpId="0" animBg="1"/>
      <p:bldP spid="45" grpId="0" animBg="1"/>
      <p:bldP spid="46" grpId="0" animBg="1"/>
      <p:bldP spid="47" grpId="0" animBg="1"/>
      <p:bldP spid="48" grpId="0" animBg="1"/>
      <p:bldP spid="2" grpId="0"/>
      <p:bldP spid="4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B142C4-B3ED-C947-B61A-3487B7786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16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CD01E75-C36E-A443-9E6A-35A02FD84136}"/>
              </a:ext>
            </a:extLst>
          </p:cNvPr>
          <p:cNvSpPr txBox="1">
            <a:spLocks/>
          </p:cNvSpPr>
          <p:nvPr/>
        </p:nvSpPr>
        <p:spPr>
          <a:xfrm>
            <a:off x="818322" y="-6683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Breathing-Speaking synchronization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732ACF1-205E-2D49-9482-1015180A6F8C}"/>
              </a:ext>
            </a:extLst>
          </p:cNvPr>
          <p:cNvSpPr/>
          <p:nvPr/>
        </p:nvSpPr>
        <p:spPr>
          <a:xfrm>
            <a:off x="8268613" y="1923150"/>
            <a:ext cx="3043267" cy="104269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Breathing &amp; Speech Synchronization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E8F500-2167-824E-97F8-248942E212E1}"/>
              </a:ext>
            </a:extLst>
          </p:cNvPr>
          <p:cNvGrpSpPr/>
          <p:nvPr/>
        </p:nvGrpSpPr>
        <p:grpSpPr>
          <a:xfrm rot="5400000">
            <a:off x="8223379" y="2666815"/>
            <a:ext cx="855035" cy="1463283"/>
            <a:chOff x="4923033" y="3827419"/>
            <a:chExt cx="782028" cy="784338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A4EA122-EF6C-8149-8019-A4F360642F83}"/>
                </a:ext>
              </a:extLst>
            </p:cNvPr>
            <p:cNvCxnSpPr>
              <a:cxnSpLocks/>
            </p:cNvCxnSpPr>
            <p:nvPr/>
          </p:nvCxnSpPr>
          <p:spPr>
            <a:xfrm>
              <a:off x="4923033" y="3847297"/>
              <a:ext cx="762150" cy="0"/>
            </a:xfrm>
            <a:prstGeom prst="straightConnector1">
              <a:avLst/>
            </a:prstGeom>
            <a:ln w="76200"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883CB261-07CE-8442-BF51-A6DF7D297DBF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931817" y="3838513"/>
              <a:ext cx="784338" cy="762150"/>
            </a:xfrm>
            <a:prstGeom prst="curvedConnector3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60254BA3-244A-C841-B516-5734303C3C97}"/>
              </a:ext>
            </a:extLst>
          </p:cNvPr>
          <p:cNvSpPr txBox="1"/>
          <p:nvPr/>
        </p:nvSpPr>
        <p:spPr>
          <a:xfrm>
            <a:off x="5538098" y="3709029"/>
            <a:ext cx="25439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</a:rPr>
              <a:t>Human Absent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A081FCE-D89C-A644-BE74-CBB02F1BA30F}"/>
              </a:ext>
            </a:extLst>
          </p:cNvPr>
          <p:cNvSpPr txBox="1"/>
          <p:nvPr/>
        </p:nvSpPr>
        <p:spPr>
          <a:xfrm>
            <a:off x="5538098" y="4182849"/>
            <a:ext cx="2323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Helvetica" pitchFamily="2" charset="0"/>
              </a:rPr>
              <a:t>( Physical Replay )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9264F18D-C781-FA4A-A391-4BC2736E57F5}"/>
              </a:ext>
            </a:extLst>
          </p:cNvPr>
          <p:cNvSpPr/>
          <p:nvPr/>
        </p:nvSpPr>
        <p:spPr>
          <a:xfrm>
            <a:off x="179659" y="2444500"/>
            <a:ext cx="2563541" cy="202837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Breathing and speaking traces</a:t>
            </a:r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200AB851-1443-7849-9431-AE28DBD95879}"/>
              </a:ext>
            </a:extLst>
          </p:cNvPr>
          <p:cNvSpPr/>
          <p:nvPr/>
        </p:nvSpPr>
        <p:spPr>
          <a:xfrm>
            <a:off x="2922104" y="3228944"/>
            <a:ext cx="1532149" cy="490982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3122705C-FCC8-6D41-8B76-5ED67EFB99A8}"/>
              </a:ext>
            </a:extLst>
          </p:cNvPr>
          <p:cNvSpPr/>
          <p:nvPr/>
        </p:nvSpPr>
        <p:spPr>
          <a:xfrm>
            <a:off x="4607347" y="2398075"/>
            <a:ext cx="3654360" cy="201542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Breathing rates during and between speech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571764D8-2AAC-234B-8DAE-961DA1B2B04B}"/>
              </a:ext>
            </a:extLst>
          </p:cNvPr>
          <p:cNvSpPr/>
          <p:nvPr/>
        </p:nvSpPr>
        <p:spPr>
          <a:xfrm>
            <a:off x="10125854" y="2417952"/>
            <a:ext cx="2006536" cy="181429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Synch. Score &gt; </a:t>
            </a:r>
          </a:p>
        </p:txBody>
      </p:sp>
      <p:sp>
        <p:nvSpPr>
          <p:cNvPr id="48" name="Right Arrow 47">
            <a:extLst>
              <a:ext uri="{FF2B5EF4-FFF2-40B4-BE49-F238E27FC236}">
                <a16:creationId xmlns:a16="http://schemas.microsoft.com/office/drawing/2014/main" id="{D6C1A8F8-6027-7D47-9AD9-76D8A2908D1A}"/>
              </a:ext>
            </a:extLst>
          </p:cNvPr>
          <p:cNvSpPr/>
          <p:nvPr/>
        </p:nvSpPr>
        <p:spPr>
          <a:xfrm>
            <a:off x="8427754" y="3228944"/>
            <a:ext cx="1463283" cy="490981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5ED70A2-1B4F-F645-88D5-39C21FC90FAA}"/>
              </a:ext>
            </a:extLst>
          </p:cNvPr>
          <p:cNvSpPr txBox="1"/>
          <p:nvPr/>
        </p:nvSpPr>
        <p:spPr>
          <a:xfrm>
            <a:off x="2720735" y="3707343"/>
            <a:ext cx="1922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Segmentation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A6C3A1-71A0-EB4C-B00C-01F2421ABC12}"/>
              </a:ext>
            </a:extLst>
          </p:cNvPr>
          <p:cNvSpPr txBox="1"/>
          <p:nvPr/>
        </p:nvSpPr>
        <p:spPr>
          <a:xfrm>
            <a:off x="8307578" y="3685119"/>
            <a:ext cx="18076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Thresholding</a:t>
            </a:r>
          </a:p>
          <a:p>
            <a:r>
              <a:rPr lang="en-US" sz="2400" dirty="0"/>
              <a:t>&amp; matching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6C6E700-7089-6341-BF21-8EB149AFD32D}"/>
                  </a:ext>
                </a:extLst>
              </p:cNvPr>
              <p:cNvSpPr txBox="1"/>
              <p:nvPr/>
            </p:nvSpPr>
            <p:spPr>
              <a:xfrm>
                <a:off x="11715019" y="3285344"/>
                <a:ext cx="57204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6C6E700-7089-6341-BF21-8EB149AFD3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15019" y="3285344"/>
                <a:ext cx="572046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6474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37" grpId="0"/>
      <p:bldP spid="37" grpId="1"/>
      <p:bldP spid="42" grpId="0"/>
      <p:bldP spid="42" grpId="1"/>
      <p:bldP spid="44" grpId="0" animBg="1"/>
      <p:bldP spid="45" grpId="0" animBg="1"/>
      <p:bldP spid="46" grpId="0" animBg="1"/>
      <p:bldP spid="47" grpId="0" animBg="1"/>
      <p:bldP spid="48" grpId="0" animBg="1"/>
      <p:bldP spid="49" grpId="0"/>
      <p:bldP spid="50" grpId="0"/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B142C4-B3ED-C947-B61A-3487B7786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17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CD01E75-C36E-A443-9E6A-35A02FD84136}"/>
              </a:ext>
            </a:extLst>
          </p:cNvPr>
          <p:cNvSpPr txBox="1">
            <a:spLocks/>
          </p:cNvSpPr>
          <p:nvPr/>
        </p:nvSpPr>
        <p:spPr>
          <a:xfrm>
            <a:off x="818322" y="-6683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CNN based Manipulation Detection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CB55CEF-1EB7-6549-B6C7-8F389ACA4055}"/>
              </a:ext>
            </a:extLst>
          </p:cNvPr>
          <p:cNvSpPr/>
          <p:nvPr/>
        </p:nvSpPr>
        <p:spPr>
          <a:xfrm>
            <a:off x="8244744" y="3804241"/>
            <a:ext cx="3474911" cy="132556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WiFi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 Spectrogram CNN based Manipulation Detection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26A4AA7-1BE3-BF44-A218-D4044CE076F1}"/>
              </a:ext>
            </a:extLst>
          </p:cNvPr>
          <p:cNvGrpSpPr/>
          <p:nvPr/>
        </p:nvGrpSpPr>
        <p:grpSpPr>
          <a:xfrm rot="5400000">
            <a:off x="8563642" y="4796988"/>
            <a:ext cx="801362" cy="1487407"/>
            <a:chOff x="4923033" y="3827419"/>
            <a:chExt cx="782028" cy="784338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D6D583D-FC35-564D-AD11-BB05397C0151}"/>
                </a:ext>
              </a:extLst>
            </p:cNvPr>
            <p:cNvCxnSpPr>
              <a:cxnSpLocks/>
            </p:cNvCxnSpPr>
            <p:nvPr/>
          </p:nvCxnSpPr>
          <p:spPr>
            <a:xfrm>
              <a:off x="4923033" y="3847297"/>
              <a:ext cx="762150" cy="0"/>
            </a:xfrm>
            <a:prstGeom prst="straightConnector1">
              <a:avLst/>
            </a:prstGeom>
            <a:ln w="76200"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urved Connector 33">
              <a:extLst>
                <a:ext uri="{FF2B5EF4-FFF2-40B4-BE49-F238E27FC236}">
                  <a16:creationId xmlns:a16="http://schemas.microsoft.com/office/drawing/2014/main" id="{343751D8-2C25-F541-99E4-BF0D7DA2E00D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931817" y="3838513"/>
              <a:ext cx="784338" cy="762150"/>
            </a:xfrm>
            <a:prstGeom prst="curvedConnector3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6FB2DC38-8970-C940-83D3-970FFAE66CC8}"/>
              </a:ext>
            </a:extLst>
          </p:cNvPr>
          <p:cNvSpPr txBox="1"/>
          <p:nvPr/>
        </p:nvSpPr>
        <p:spPr>
          <a:xfrm>
            <a:off x="6517442" y="5884536"/>
            <a:ext cx="2146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Helvetica" pitchFamily="2" charset="0"/>
              </a:rPr>
              <a:t>Manipulated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48362B0-045A-2B4A-B21E-515AC7F72C1C}"/>
              </a:ext>
            </a:extLst>
          </p:cNvPr>
          <p:cNvSpPr/>
          <p:nvPr/>
        </p:nvSpPr>
        <p:spPr>
          <a:xfrm>
            <a:off x="8966994" y="5908116"/>
            <a:ext cx="1487406" cy="92960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Genuine </a:t>
            </a:r>
          </a:p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Voice                                      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B8CE936-3DF9-454B-873A-D91591D1CFC6}"/>
              </a:ext>
            </a:extLst>
          </p:cNvPr>
          <p:cNvSpPr txBox="1"/>
          <p:nvPr/>
        </p:nvSpPr>
        <p:spPr>
          <a:xfrm>
            <a:off x="5938635" y="6228822"/>
            <a:ext cx="29787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" pitchFamily="2" charset="0"/>
              </a:rPr>
              <a:t>( Sophisticated Physical </a:t>
            </a:r>
          </a:p>
          <a:p>
            <a:pPr algn="ctr"/>
            <a:r>
              <a:rPr lang="en-US" sz="2000" dirty="0">
                <a:latin typeface="Helvetica" pitchFamily="2" charset="0"/>
              </a:rPr>
              <a:t>Replay )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9196397E-9008-CF42-9B78-981D55E39C47}"/>
              </a:ext>
            </a:extLst>
          </p:cNvPr>
          <p:cNvSpPr/>
          <p:nvPr/>
        </p:nvSpPr>
        <p:spPr>
          <a:xfrm>
            <a:off x="59635" y="2484783"/>
            <a:ext cx="4431686" cy="2345634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Recorded </a:t>
            </a:r>
            <a:r>
              <a:rPr lang="en-US" sz="4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WiFi</a:t>
            </a:r>
            <a:r>
              <a:rPr lang="en-US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 Spectrogram during Speaking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3E6BD687-04D4-6A46-83B0-294A9E0DB865}"/>
              </a:ext>
            </a:extLst>
          </p:cNvPr>
          <p:cNvSpPr/>
          <p:nvPr/>
        </p:nvSpPr>
        <p:spPr>
          <a:xfrm>
            <a:off x="8610600" y="2592108"/>
            <a:ext cx="3445515" cy="195904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Voice Manipulation Detector</a:t>
            </a:r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863B0497-331E-7C48-80E1-280CF24F5E42}"/>
              </a:ext>
            </a:extLst>
          </p:cNvPr>
          <p:cNvSpPr/>
          <p:nvPr/>
        </p:nvSpPr>
        <p:spPr>
          <a:xfrm>
            <a:off x="5183797" y="3542631"/>
            <a:ext cx="2660433" cy="523220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804BADF-6D94-9F43-B6B4-A57E04588588}"/>
              </a:ext>
            </a:extLst>
          </p:cNvPr>
          <p:cNvSpPr txBox="1"/>
          <p:nvPr/>
        </p:nvSpPr>
        <p:spPr>
          <a:xfrm>
            <a:off x="4505143" y="2627255"/>
            <a:ext cx="41285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Train CNN Model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DBA9DC4-CC7F-1648-9F82-40D0A500599B}"/>
              </a:ext>
            </a:extLst>
          </p:cNvPr>
          <p:cNvSpPr txBox="1"/>
          <p:nvPr/>
        </p:nvSpPr>
        <p:spPr>
          <a:xfrm>
            <a:off x="1390816" y="5021058"/>
            <a:ext cx="69741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Convolutional Neural Net (CNN): </a:t>
            </a:r>
          </a:p>
          <a:p>
            <a:r>
              <a:rPr lang="en-US" sz="2800" dirty="0">
                <a:latin typeface="Helvetica" pitchFamily="2" charset="0"/>
              </a:rPr>
              <a:t>3 conv. layers -&gt; Max-pool -&gt; 2 FC layers </a:t>
            </a:r>
          </a:p>
        </p:txBody>
      </p:sp>
    </p:spTree>
    <p:extLst>
      <p:ext uri="{BB962C8B-B14F-4D97-AF65-F5344CB8AC3E}">
        <p14:creationId xmlns:p14="http://schemas.microsoft.com/office/powerpoint/2010/main" val="113684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38" grpId="0"/>
      <p:bldP spid="38" grpId="1"/>
      <p:bldP spid="39" grpId="0" animBg="1"/>
      <p:bldP spid="39" grpId="1" animBg="1"/>
      <p:bldP spid="43" grpId="0"/>
      <p:bldP spid="43" grpId="1"/>
      <p:bldP spid="44" grpId="0" animBg="1"/>
      <p:bldP spid="45" grpId="0" animBg="1"/>
      <p:bldP spid="46" grpId="0" animBg="1"/>
      <p:bldP spid="47" grpId="0"/>
      <p:bldP spid="4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14362F1-385A-9741-B74A-F1F3EE1696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"/>
          <a:stretch/>
        </p:blipFill>
        <p:spPr>
          <a:xfrm>
            <a:off x="655521" y="1610139"/>
            <a:ext cx="10936818" cy="474621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FCA0E-D608-AD49-92D0-E74BB0ABC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0E6A27-55E1-FE48-BD6B-085A28E2230A}"/>
              </a:ext>
            </a:extLst>
          </p:cNvPr>
          <p:cNvSpPr txBox="1">
            <a:spLocks/>
          </p:cNvSpPr>
          <p:nvPr/>
        </p:nvSpPr>
        <p:spPr>
          <a:xfrm>
            <a:off x="238539" y="-2"/>
            <a:ext cx="11353800" cy="1338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REVOLT prototype</a:t>
            </a:r>
          </a:p>
        </p:txBody>
      </p:sp>
    </p:spTree>
    <p:extLst>
      <p:ext uri="{BB962C8B-B14F-4D97-AF65-F5344CB8AC3E}">
        <p14:creationId xmlns:p14="http://schemas.microsoft.com/office/powerpoint/2010/main" val="1554180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92292-E9D8-254E-8072-985BD1422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763" y="1769164"/>
            <a:ext cx="11115261" cy="4487311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Helvetica" pitchFamily="2" charset="0"/>
              </a:rPr>
              <a:t>Collected (~200 speaker, mic, location, user config.)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CFFD11-B38F-1F4E-A377-2B38E40BF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293445-7DC0-7749-A8B2-6A314EDC17ED}"/>
              </a:ext>
            </a:extLst>
          </p:cNvPr>
          <p:cNvSpPr txBox="1">
            <a:spLocks/>
          </p:cNvSpPr>
          <p:nvPr/>
        </p:nvSpPr>
        <p:spPr>
          <a:xfrm>
            <a:off x="238539" y="-2"/>
            <a:ext cx="11353800" cy="1338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Voice module evaluation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75DFE2-52DD-0B42-A69A-A765132CB7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826"/>
          <a:stretch/>
        </p:blipFill>
        <p:spPr>
          <a:xfrm>
            <a:off x="2436330" y="2784176"/>
            <a:ext cx="6134100" cy="6175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3ED279-836E-3E49-AB78-F430CBAEC7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0405" r="-655"/>
          <a:stretch/>
        </p:blipFill>
        <p:spPr>
          <a:xfrm>
            <a:off x="2436330" y="3456287"/>
            <a:ext cx="6174270" cy="333821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E8A8455-65D8-1A4C-8535-224F2CC103EF}"/>
              </a:ext>
            </a:extLst>
          </p:cNvPr>
          <p:cNvSpPr/>
          <p:nvPr/>
        </p:nvSpPr>
        <p:spPr>
          <a:xfrm>
            <a:off x="1172817" y="4313940"/>
            <a:ext cx="9334406" cy="116789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3C83F4-F95A-DC4B-9B8E-6A97C1EDF4DF}"/>
              </a:ext>
            </a:extLst>
          </p:cNvPr>
          <p:cNvSpPr txBox="1"/>
          <p:nvPr/>
        </p:nvSpPr>
        <p:spPr>
          <a:xfrm>
            <a:off x="1172817" y="4281502"/>
            <a:ext cx="8842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C00000"/>
                </a:solidFill>
                <a:highlight>
                  <a:srgbClr val="E9E9E9"/>
                </a:highlight>
                <a:latin typeface="Helvetica" pitchFamily="2" charset="0"/>
              </a:rPr>
              <a:t>Both frequency and phase structure help</a:t>
            </a:r>
          </a:p>
          <a:p>
            <a:pPr algn="ctr"/>
            <a:r>
              <a:rPr lang="en-US" sz="3600" dirty="0">
                <a:solidFill>
                  <a:srgbClr val="C00000"/>
                </a:solidFill>
                <a:highlight>
                  <a:srgbClr val="E9E9E9"/>
                </a:highlight>
                <a:latin typeface="Helvetica" pitchFamily="2" charset="0"/>
              </a:rPr>
              <a:t>In voice only replay detection</a:t>
            </a:r>
          </a:p>
        </p:txBody>
      </p:sp>
    </p:spTree>
    <p:extLst>
      <p:ext uri="{BB962C8B-B14F-4D97-AF65-F5344CB8AC3E}">
        <p14:creationId xmlns:p14="http://schemas.microsoft.com/office/powerpoint/2010/main" val="3710179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5132-A18E-E742-87D3-569B2798C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0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Voice is a popular interface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CD651-945E-5D4E-A21F-3361E7CF4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</p:spPr>
        <p:txBody>
          <a:bodyPr/>
          <a:lstStyle/>
          <a:p>
            <a:fld id="{088FEC65-D79E-4DCE-A549-ACBEE94ABE9E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FE1C53-F5A4-434E-8B96-BD97A61584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70"/>
          <a:stretch/>
        </p:blipFill>
        <p:spPr>
          <a:xfrm>
            <a:off x="588936" y="1587780"/>
            <a:ext cx="5294539" cy="49050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90E9C6-462C-9242-B931-DC1F198388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568" y="1587780"/>
            <a:ext cx="5351008" cy="490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1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F9A7780-9F7D-1F45-A76A-B5BAC948FF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09" y="1338239"/>
            <a:ext cx="6192320" cy="454572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91F021-3EB4-5B43-85A3-4EC2716BC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FE90D5C-A073-284D-9B12-E55DB7169AFE}"/>
              </a:ext>
            </a:extLst>
          </p:cNvPr>
          <p:cNvSpPr txBox="1">
            <a:spLocks/>
          </p:cNvSpPr>
          <p:nvPr/>
        </p:nvSpPr>
        <p:spPr>
          <a:xfrm>
            <a:off x="0" y="58065"/>
            <a:ext cx="11592339" cy="1240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WiFi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breathing detection evaluation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633902-8E04-9A4C-9A8C-5EC5E5BFB3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418" y="1589636"/>
            <a:ext cx="5439582" cy="413854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4C55F0B-4849-7A43-AAC0-626C27E15527}"/>
              </a:ext>
            </a:extLst>
          </p:cNvPr>
          <p:cNvSpPr/>
          <p:nvPr/>
        </p:nvSpPr>
        <p:spPr>
          <a:xfrm>
            <a:off x="1874356" y="5883965"/>
            <a:ext cx="8502096" cy="95410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D6885F-A04D-0C4E-813B-021DF6EFD253}"/>
              </a:ext>
            </a:extLst>
          </p:cNvPr>
          <p:cNvSpPr txBox="1"/>
          <p:nvPr/>
        </p:nvSpPr>
        <p:spPr>
          <a:xfrm>
            <a:off x="2689583" y="5845828"/>
            <a:ext cx="67826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highlight>
                  <a:srgbClr val="E9E9E9"/>
                </a:highlight>
                <a:latin typeface="Helvetica" pitchFamily="2" charset="0"/>
              </a:rPr>
              <a:t>Exploiting both CSI phase and amplitude </a:t>
            </a:r>
          </a:p>
          <a:p>
            <a:pPr algn="ctr"/>
            <a:r>
              <a:rPr lang="en-US" sz="2800" dirty="0">
                <a:solidFill>
                  <a:srgbClr val="C00000"/>
                </a:solidFill>
                <a:highlight>
                  <a:srgbClr val="E9E9E9"/>
                </a:highlight>
                <a:latin typeface="Helvetica" pitchFamily="2" charset="0"/>
              </a:rPr>
              <a:t>helps in breathing detection</a:t>
            </a:r>
          </a:p>
        </p:txBody>
      </p:sp>
    </p:spTree>
    <p:extLst>
      <p:ext uri="{BB962C8B-B14F-4D97-AF65-F5344CB8AC3E}">
        <p14:creationId xmlns:p14="http://schemas.microsoft.com/office/powerpoint/2010/main" val="36563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433911-B2BD-DE4D-8C8B-EEC6275E5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955" y="1952787"/>
            <a:ext cx="10569845" cy="364210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5B12F-3732-9740-836D-A060CB705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21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8EB233E-8596-9040-AF26-7FFB27BCCCB3}"/>
              </a:ext>
            </a:extLst>
          </p:cNvPr>
          <p:cNvSpPr txBox="1">
            <a:spLocks/>
          </p:cNvSpPr>
          <p:nvPr/>
        </p:nvSpPr>
        <p:spPr>
          <a:xfrm>
            <a:off x="238539" y="-2"/>
            <a:ext cx="11353800" cy="1338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End-to-end 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02D94C-E297-F146-BFB0-B61168849474}"/>
              </a:ext>
            </a:extLst>
          </p:cNvPr>
          <p:cNvSpPr/>
          <p:nvPr/>
        </p:nvSpPr>
        <p:spPr>
          <a:xfrm>
            <a:off x="6974237" y="4664990"/>
            <a:ext cx="4232723" cy="92990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A2823B-CCE1-3349-B25D-C90EB1CC34D5}"/>
              </a:ext>
            </a:extLst>
          </p:cNvPr>
          <p:cNvSpPr txBox="1"/>
          <p:nvPr/>
        </p:nvSpPr>
        <p:spPr>
          <a:xfrm>
            <a:off x="2523840" y="5644261"/>
            <a:ext cx="685796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Very low false-positive rate ensuring </a:t>
            </a:r>
          </a:p>
          <a:p>
            <a:pPr algn="ctr"/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almost replay prevention</a:t>
            </a:r>
          </a:p>
        </p:txBody>
      </p:sp>
    </p:spTree>
    <p:extLst>
      <p:ext uri="{BB962C8B-B14F-4D97-AF65-F5344CB8AC3E}">
        <p14:creationId xmlns:p14="http://schemas.microsoft.com/office/powerpoint/2010/main" val="4222392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E9174-BB52-A949-A4C9-0CD09AB65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190"/>
            <a:ext cx="11009243" cy="4530729"/>
          </a:xfrm>
        </p:spPr>
        <p:txBody>
          <a:bodyPr>
            <a:noAutofit/>
          </a:bodyPr>
          <a:lstStyle/>
          <a:p>
            <a:r>
              <a:rPr lang="en-US" sz="3600" dirty="0">
                <a:latin typeface="Helvetica" pitchFamily="2" charset="0"/>
              </a:rPr>
              <a:t>Voice liveness detection </a:t>
            </a:r>
          </a:p>
          <a:p>
            <a:pPr lvl="1"/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Helvetica" pitchFamily="2" charset="0"/>
              </a:rPr>
              <a:t>Ultrasonic based lip movement </a:t>
            </a:r>
            <a:r>
              <a:rPr lang="en-US" sz="2000" dirty="0">
                <a:latin typeface="Helvetica" pitchFamily="2" charset="0"/>
              </a:rPr>
              <a:t>(Lu et al., Infocom ’18; Tan et al., IMWUT ‘18)</a:t>
            </a:r>
          </a:p>
          <a:p>
            <a:pPr lvl="1"/>
            <a:r>
              <a:rPr lang="en-US" sz="2800" dirty="0" err="1">
                <a:solidFill>
                  <a:schemeClr val="bg2">
                    <a:lumMod val="25000"/>
                  </a:schemeClr>
                </a:solidFill>
                <a:latin typeface="Helvetica" pitchFamily="2" charset="0"/>
              </a:rPr>
              <a:t>WiFi</a:t>
            </a:r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Helvetica" pitchFamily="2" charset="0"/>
              </a:rPr>
              <a:t> based lip utterance detection </a:t>
            </a:r>
            <a:r>
              <a:rPr lang="en-US" sz="2000" dirty="0">
                <a:latin typeface="Helvetica" pitchFamily="2" charset="0"/>
              </a:rPr>
              <a:t>(Wei et al., MobiCom ‘15)</a:t>
            </a:r>
          </a:p>
          <a:p>
            <a:pPr lvl="1"/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Helvetica" pitchFamily="2" charset="0"/>
              </a:rPr>
              <a:t>Voice localization </a:t>
            </a:r>
            <a:r>
              <a:rPr lang="en-US" sz="2000" dirty="0">
                <a:latin typeface="Helvetica" pitchFamily="2" charset="0"/>
              </a:rPr>
              <a:t>(Zhang et al., CCS ‘16) </a:t>
            </a:r>
            <a:r>
              <a:rPr lang="en-US" sz="2800" dirty="0">
                <a:latin typeface="Helvetica" pitchFamily="2" charset="0"/>
              </a:rPr>
              <a:t>…</a:t>
            </a:r>
          </a:p>
          <a:p>
            <a:r>
              <a:rPr lang="en-US" sz="3600" dirty="0">
                <a:latin typeface="Helvetica" pitchFamily="2" charset="0"/>
              </a:rPr>
              <a:t>Wearable based approach </a:t>
            </a:r>
            <a:r>
              <a:rPr lang="en-US" sz="2000" dirty="0">
                <a:latin typeface="Helvetica" pitchFamily="2" charset="0"/>
              </a:rPr>
              <a:t>(Feng et al., MobiCom ‘17)</a:t>
            </a:r>
          </a:p>
          <a:p>
            <a:endParaRPr lang="en-US" sz="3200" dirty="0">
              <a:latin typeface="Helvetica" pitchFamily="2" charset="0"/>
            </a:endParaRPr>
          </a:p>
          <a:p>
            <a:pPr marL="457189" lvl="1" indent="0">
              <a:buNone/>
            </a:pPr>
            <a:endParaRPr lang="en-US" sz="3600" dirty="0">
              <a:latin typeface="Helvetica" pitchFamily="2" charset="0"/>
            </a:endParaRPr>
          </a:p>
          <a:p>
            <a:r>
              <a:rPr lang="en-US" sz="3600" dirty="0">
                <a:latin typeface="Helvetica" pitchFamily="2" charset="0"/>
              </a:rPr>
              <a:t>Speaker detection via magnetometer </a:t>
            </a:r>
            <a:r>
              <a:rPr lang="en-US" sz="2000" dirty="0">
                <a:latin typeface="Helvetica" pitchFamily="2" charset="0"/>
              </a:rPr>
              <a:t>(Chen et al., ICDCS ‘17)</a:t>
            </a:r>
          </a:p>
          <a:p>
            <a:pPr marL="0" indent="0">
              <a:buNone/>
            </a:pPr>
            <a:endParaRPr lang="en-US" sz="3600" dirty="0">
              <a:latin typeface="Helvetica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B142C4-B3ED-C947-B61A-3487B7786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22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E7446D-97F1-9B4A-8961-B5FA12268210}"/>
              </a:ext>
            </a:extLst>
          </p:cNvPr>
          <p:cNvSpPr txBox="1">
            <a:spLocks/>
          </p:cNvSpPr>
          <p:nvPr/>
        </p:nvSpPr>
        <p:spPr>
          <a:xfrm>
            <a:off x="838200" y="1267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Related works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8BE2BA6-7CBB-E94C-9999-9D98AED82574}"/>
              </a:ext>
            </a:extLst>
          </p:cNvPr>
          <p:cNvGrpSpPr/>
          <p:nvPr/>
        </p:nvGrpSpPr>
        <p:grpSpPr>
          <a:xfrm>
            <a:off x="6818244" y="4084356"/>
            <a:ext cx="3975652" cy="1004479"/>
            <a:chOff x="72178" y="2186533"/>
            <a:chExt cx="10721092" cy="439077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1021-9FA0-E747-BE89-E9FAE78888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1865"/>
            <a:stretch/>
          </p:blipFill>
          <p:spPr>
            <a:xfrm>
              <a:off x="72178" y="3766593"/>
              <a:ext cx="3401534" cy="2810718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9FF8C73-E6EC-BD48-821B-3C1A3615A3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800" t="29259" r="10832" b="13746"/>
            <a:stretch/>
          </p:blipFill>
          <p:spPr>
            <a:xfrm rot="20123863">
              <a:off x="3364613" y="3795223"/>
              <a:ext cx="3985387" cy="100417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EB122DB-6A55-C34E-BC8B-CAA8DC55F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29769" y="4426242"/>
              <a:ext cx="3063501" cy="215106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D25BB54-E754-694F-BE08-430988483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68405" y="2241484"/>
              <a:ext cx="1274995" cy="1359995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DAB5DB6-02BF-AD4A-83A1-F7B7B3C65FB1}"/>
                </a:ext>
              </a:extLst>
            </p:cNvPr>
            <p:cNvGrpSpPr/>
            <p:nvPr/>
          </p:nvGrpSpPr>
          <p:grpSpPr>
            <a:xfrm>
              <a:off x="2595272" y="2186533"/>
              <a:ext cx="4873133" cy="2512616"/>
              <a:chOff x="1071271" y="2186532"/>
              <a:chExt cx="4873133" cy="2512616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59C58D72-596D-5F40-8D62-22996487F3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t="51449"/>
              <a:stretch/>
            </p:blipFill>
            <p:spPr>
              <a:xfrm rot="21326056">
                <a:off x="2077524" y="2186532"/>
                <a:ext cx="2743200" cy="825754"/>
              </a:xfrm>
              <a:prstGeom prst="rect">
                <a:avLst/>
              </a:prstGeom>
            </p:spPr>
          </p:pic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8DA407EC-AA49-3647-8F75-EF595487ABFE}"/>
                  </a:ext>
                </a:extLst>
              </p:cNvPr>
              <p:cNvCxnSpPr/>
              <p:nvPr/>
            </p:nvCxnSpPr>
            <p:spPr>
              <a:xfrm flipV="1">
                <a:off x="1071271" y="2875182"/>
                <a:ext cx="1114968" cy="1823966"/>
              </a:xfrm>
              <a:prstGeom prst="straightConnector1">
                <a:avLst/>
              </a:prstGeom>
              <a:ln w="889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24AE9672-6F85-7745-A05D-63F28A552F9C}"/>
                  </a:ext>
                </a:extLst>
              </p:cNvPr>
              <p:cNvCxnSpPr>
                <a:cxnSpLocks/>
                <a:endCxn id="12" idx="1"/>
              </p:cNvCxnSpPr>
              <p:nvPr/>
            </p:nvCxnSpPr>
            <p:spPr>
              <a:xfrm>
                <a:off x="4823349" y="2400182"/>
                <a:ext cx="1121055" cy="521300"/>
              </a:xfrm>
              <a:prstGeom prst="straightConnector1">
                <a:avLst/>
              </a:prstGeom>
              <a:ln w="889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F37885C-36C2-324D-B1EA-40145855D76B}"/>
                </a:ext>
              </a:extLst>
            </p:cNvPr>
            <p:cNvGrpSpPr/>
            <p:nvPr/>
          </p:nvGrpSpPr>
          <p:grpSpPr>
            <a:xfrm>
              <a:off x="7468405" y="3702473"/>
              <a:ext cx="805293" cy="2634620"/>
              <a:chOff x="5944405" y="3702473"/>
              <a:chExt cx="805293" cy="2634620"/>
            </a:xfrm>
          </p:grpSpPr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A27FD38F-3284-5D4F-9E2B-62D9185FD9AB}"/>
                  </a:ext>
                </a:extLst>
              </p:cNvPr>
              <p:cNvCxnSpPr/>
              <p:nvPr/>
            </p:nvCxnSpPr>
            <p:spPr>
              <a:xfrm flipH="1">
                <a:off x="6345717" y="3702473"/>
                <a:ext cx="2" cy="1054074"/>
              </a:xfrm>
              <a:prstGeom prst="straightConnector1">
                <a:avLst/>
              </a:prstGeom>
              <a:ln w="889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&quot;No&quot; Symbol 17">
                <a:extLst>
                  <a:ext uri="{FF2B5EF4-FFF2-40B4-BE49-F238E27FC236}">
                    <a16:creationId xmlns:a16="http://schemas.microsoft.com/office/drawing/2014/main" id="{D2C4A21E-55F7-8140-8450-8C960BF2717A}"/>
                  </a:ext>
                </a:extLst>
              </p:cNvPr>
              <p:cNvSpPr/>
              <p:nvPr/>
            </p:nvSpPr>
            <p:spPr>
              <a:xfrm>
                <a:off x="5944405" y="4921999"/>
                <a:ext cx="805293" cy="1415094"/>
              </a:xfrm>
              <a:prstGeom prst="noSmoking">
                <a:avLst>
                  <a:gd name="adj" fmla="val 1888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5B8F2933-9BAF-8A44-BD76-A96E0A89AECA}"/>
                </a:ext>
              </a:extLst>
            </p:cNvPr>
            <p:cNvCxnSpPr/>
            <p:nvPr/>
          </p:nvCxnSpPr>
          <p:spPr>
            <a:xfrm>
              <a:off x="8563155" y="3065038"/>
              <a:ext cx="709242" cy="1215236"/>
            </a:xfrm>
            <a:prstGeom prst="straightConnector1">
              <a:avLst/>
            </a:prstGeom>
            <a:ln w="889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B0B04E2-30BF-C54D-84A6-0E1736554E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800" t="29259" r="10832" b="13746"/>
            <a:stretch/>
          </p:blipFill>
          <p:spPr>
            <a:xfrm rot="3652461">
              <a:off x="8768366" y="3250218"/>
              <a:ext cx="923840" cy="440048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DC49402-E384-7E42-AF84-3E5C0E508D58}"/>
              </a:ext>
            </a:extLst>
          </p:cNvPr>
          <p:cNvSpPr txBox="1"/>
          <p:nvPr/>
        </p:nvSpPr>
        <p:spPr>
          <a:xfrm>
            <a:off x="375482" y="6039311"/>
            <a:ext cx="115339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solidFill>
                  <a:srgbClr val="C00000"/>
                </a:solidFill>
                <a:latin typeface="Helvetica" pitchFamily="2" charset="0"/>
              </a:rPr>
              <a:t>Needs extra hardware / small range (~10 cm) / extensive finger-printing</a:t>
            </a:r>
          </a:p>
        </p:txBody>
      </p:sp>
    </p:spTree>
    <p:extLst>
      <p:ext uri="{BB962C8B-B14F-4D97-AF65-F5344CB8AC3E}">
        <p14:creationId xmlns:p14="http://schemas.microsoft.com/office/powerpoint/2010/main" val="3966803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20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Future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11968"/>
            <a:ext cx="11353800" cy="5804452"/>
          </a:xfrm>
        </p:spPr>
        <p:txBody>
          <a:bodyPr>
            <a:normAutofit fontScale="92500" lnSpcReduction="20000"/>
          </a:bodyPr>
          <a:lstStyle/>
          <a:p>
            <a:r>
              <a:rPr lang="en-US" sz="3900" dirty="0">
                <a:latin typeface="Helvetica" pitchFamily="2" charset="0"/>
              </a:rPr>
              <a:t>Adding </a:t>
            </a:r>
            <a:r>
              <a:rPr lang="en-US" sz="3900" b="1" i="1" dirty="0">
                <a:solidFill>
                  <a:srgbClr val="C00000"/>
                </a:solidFill>
                <a:latin typeface="Helvetica" pitchFamily="2" charset="0"/>
              </a:rPr>
              <a:t>state-of-the-art</a:t>
            </a:r>
            <a:r>
              <a:rPr lang="en-US" sz="3900" dirty="0">
                <a:latin typeface="Helvetica" pitchFamily="2" charset="0"/>
              </a:rPr>
              <a:t> COTS Wi-Fi setup based respiration sensing ( up to </a:t>
            </a:r>
            <a:r>
              <a:rPr lang="en-US" sz="3900" b="1" i="1" dirty="0">
                <a:solidFill>
                  <a:srgbClr val="C00000"/>
                </a:solidFill>
                <a:latin typeface="Helvetica" pitchFamily="2" charset="0"/>
              </a:rPr>
              <a:t>8 m</a:t>
            </a:r>
            <a:r>
              <a:rPr lang="en-US" sz="3900" dirty="0">
                <a:latin typeface="Helvetica" pitchFamily="2" charset="0"/>
              </a:rPr>
              <a:t>, IMWUT 2019 )</a:t>
            </a:r>
          </a:p>
          <a:p>
            <a:pPr marL="0" indent="0">
              <a:buNone/>
            </a:pPr>
            <a:endParaRPr lang="en-US" sz="3900" dirty="0">
              <a:latin typeface="Helvetica" pitchFamily="2" charset="0"/>
            </a:endParaRPr>
          </a:p>
          <a:p>
            <a:r>
              <a:rPr lang="en-US" sz="3900" dirty="0">
                <a:latin typeface="Helvetica" pitchFamily="2" charset="0"/>
              </a:rPr>
              <a:t>Incorporating other wirelessly sensed </a:t>
            </a:r>
            <a:r>
              <a:rPr lang="en-US" sz="3900" b="1" i="1" dirty="0">
                <a:solidFill>
                  <a:srgbClr val="C00000"/>
                </a:solidFill>
                <a:latin typeface="Helvetica" pitchFamily="2" charset="0"/>
              </a:rPr>
              <a:t>soft biometrics</a:t>
            </a:r>
          </a:p>
          <a:p>
            <a:pPr lvl="1"/>
            <a:r>
              <a:rPr lang="en-US" sz="3900" dirty="0">
                <a:latin typeface="Helvetica" pitchFamily="2" charset="0"/>
              </a:rPr>
              <a:t>Heart rate, mouth movement pattern etc.</a:t>
            </a:r>
          </a:p>
          <a:p>
            <a:pPr marL="457189" lvl="1" indent="0">
              <a:buNone/>
            </a:pPr>
            <a:endParaRPr lang="en-US" sz="3900" dirty="0">
              <a:latin typeface="Helvetica" pitchFamily="2" charset="0"/>
            </a:endParaRPr>
          </a:p>
          <a:p>
            <a:r>
              <a:rPr lang="en-US" sz="3900" dirty="0">
                <a:latin typeface="Helvetica" pitchFamily="2" charset="0"/>
              </a:rPr>
              <a:t>Moving from mechanical directional antenna </a:t>
            </a:r>
          </a:p>
          <a:p>
            <a:pPr marL="0" indent="0">
              <a:buNone/>
            </a:pPr>
            <a:r>
              <a:rPr lang="en-US" sz="3900" dirty="0">
                <a:latin typeface="Helvetica" pitchFamily="2" charset="0"/>
              </a:rPr>
              <a:t>  to </a:t>
            </a:r>
            <a:r>
              <a:rPr lang="en-US" sz="3900" b="1" i="1" dirty="0">
                <a:solidFill>
                  <a:srgbClr val="C00000"/>
                </a:solidFill>
                <a:latin typeface="Helvetica" pitchFamily="2" charset="0"/>
              </a:rPr>
              <a:t>phased array</a:t>
            </a:r>
          </a:p>
          <a:p>
            <a:endParaRPr lang="en-US" sz="3900" dirty="0">
              <a:latin typeface="Helvetica" pitchFamily="2" charset="0"/>
            </a:endParaRPr>
          </a:p>
          <a:p>
            <a:r>
              <a:rPr lang="en-US" sz="3900" dirty="0">
                <a:latin typeface="Helvetica" pitchFamily="2" charset="0"/>
              </a:rPr>
              <a:t>Experimenting with more users and </a:t>
            </a:r>
            <a:r>
              <a:rPr lang="en-US" sz="3900" b="1" i="1" dirty="0">
                <a:solidFill>
                  <a:srgbClr val="C00000"/>
                </a:solidFill>
                <a:latin typeface="Helvetica" pitchFamily="2" charset="0"/>
              </a:rPr>
              <a:t>more diverse environments </a:t>
            </a:r>
            <a:r>
              <a:rPr lang="en-US" sz="3900" dirty="0">
                <a:latin typeface="Helvetica" pitchFamily="2" charset="0"/>
              </a:rPr>
              <a:t>to evaluate the robustness</a:t>
            </a:r>
            <a:endParaRPr lang="en-US" sz="4200" dirty="0">
              <a:latin typeface="Helvetica" pitchFamily="2" charset="0"/>
            </a:endParaRPr>
          </a:p>
          <a:p>
            <a:endParaRPr lang="en-US" sz="4200" dirty="0"/>
          </a:p>
          <a:p>
            <a:pPr marL="0" indent="0">
              <a:buNone/>
            </a:pPr>
            <a:endParaRPr lang="en-US" sz="4200" dirty="0"/>
          </a:p>
          <a:p>
            <a:endParaRPr lang="en-US" sz="4400" dirty="0"/>
          </a:p>
          <a:p>
            <a:pPr marL="0" indent="0">
              <a:buNone/>
            </a:pPr>
            <a:endParaRPr lang="en-US" sz="4400" dirty="0"/>
          </a:p>
          <a:p>
            <a:endParaRPr lang="en-US" sz="4400" dirty="0"/>
          </a:p>
          <a:p>
            <a:endParaRPr lang="en-US" sz="4400" dirty="0"/>
          </a:p>
          <a:p>
            <a:endParaRPr lang="en-US" sz="3200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22F1B-7C4D-45D9-BBA0-B097EC716052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71591" y="30621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34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41"/>
    </mc:Choice>
    <mc:Fallback xmlns="">
      <p:transition advTm="1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08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" y="1851660"/>
            <a:ext cx="11571732" cy="4504694"/>
          </a:xfrm>
        </p:spPr>
        <p:txBody>
          <a:bodyPr>
            <a:normAutofit lnSpcReduction="10000"/>
          </a:bodyPr>
          <a:lstStyle/>
          <a:p>
            <a:r>
              <a:rPr lang="en-US" sz="3600" dirty="0">
                <a:latin typeface="Helvetica" pitchFamily="2" charset="0"/>
              </a:rPr>
              <a:t>Proposing a </a:t>
            </a:r>
            <a:r>
              <a:rPr lang="en-US" sz="3600" b="1" i="1" dirty="0">
                <a:solidFill>
                  <a:srgbClr val="C00000"/>
                </a:solidFill>
                <a:latin typeface="Helvetica" pitchFamily="2" charset="0"/>
              </a:rPr>
              <a:t>wearable-free</a:t>
            </a:r>
            <a:r>
              <a:rPr lang="en-US" sz="3600" dirty="0">
                <a:latin typeface="Helvetica" pitchFamily="2" charset="0"/>
              </a:rPr>
              <a:t> long range voice replay detection system</a:t>
            </a:r>
          </a:p>
          <a:p>
            <a:pPr marL="0" indent="0">
              <a:buNone/>
            </a:pPr>
            <a:endParaRPr lang="en-US" sz="3900" dirty="0"/>
          </a:p>
          <a:p>
            <a:r>
              <a:rPr lang="en-US" sz="3600" dirty="0">
                <a:latin typeface="Helvetica" pitchFamily="2" charset="0"/>
              </a:rPr>
              <a:t>Combining both wireless interfaces (</a:t>
            </a:r>
            <a:r>
              <a:rPr lang="en-US" sz="3600" b="1" i="1" dirty="0">
                <a:solidFill>
                  <a:srgbClr val="C00000"/>
                </a:solidFill>
                <a:latin typeface="Helvetica" pitchFamily="2" charset="0"/>
              </a:rPr>
              <a:t>Audio &amp; </a:t>
            </a:r>
            <a:r>
              <a:rPr lang="en-US" sz="3600" b="1" i="1" dirty="0" err="1">
                <a:solidFill>
                  <a:srgbClr val="C00000"/>
                </a:solidFill>
                <a:latin typeface="Helvetica" pitchFamily="2" charset="0"/>
              </a:rPr>
              <a:t>WiFi</a:t>
            </a:r>
            <a:r>
              <a:rPr lang="en-US" sz="3600" dirty="0">
                <a:latin typeface="Helvetica" pitchFamily="2" charset="0"/>
              </a:rPr>
              <a:t>) </a:t>
            </a:r>
            <a:r>
              <a:rPr lang="en-US" sz="3600" b="1" dirty="0">
                <a:solidFill>
                  <a:srgbClr val="C00000"/>
                </a:solidFill>
                <a:latin typeface="Helvetica" pitchFamily="2" charset="0"/>
              </a:rPr>
              <a:t>present</a:t>
            </a:r>
            <a:r>
              <a:rPr lang="en-US" sz="3600" dirty="0">
                <a:latin typeface="Helvetica" pitchFamily="2" charset="0"/>
              </a:rPr>
              <a:t> in smart speakers for combating replay </a:t>
            </a:r>
          </a:p>
          <a:p>
            <a:endParaRPr lang="en-US" sz="3600" dirty="0"/>
          </a:p>
          <a:p>
            <a:r>
              <a:rPr lang="en-US" sz="3600" dirty="0">
                <a:latin typeface="Helvetica" pitchFamily="2" charset="0"/>
              </a:rPr>
              <a:t>Exploiting </a:t>
            </a:r>
            <a:r>
              <a:rPr lang="en-US" sz="3600" b="1" i="1" dirty="0">
                <a:solidFill>
                  <a:srgbClr val="C00000"/>
                </a:solidFill>
                <a:latin typeface="Helvetica" pitchFamily="2" charset="0"/>
              </a:rPr>
              <a:t>distinctiveness of breathing </a:t>
            </a:r>
            <a:r>
              <a:rPr lang="en-US" sz="3600" dirty="0">
                <a:latin typeface="Helvetica" pitchFamily="2" charset="0"/>
              </a:rPr>
              <a:t>while speech for enhancing the security of voice assistants</a:t>
            </a:r>
          </a:p>
          <a:p>
            <a:endParaRPr lang="en-US" sz="4000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0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51718"/>
            <a:ext cx="9144000" cy="2387600"/>
          </a:xfrm>
        </p:spPr>
        <p:txBody>
          <a:bodyPr>
            <a:normAutofit/>
          </a:bodyPr>
          <a:lstStyle/>
          <a:p>
            <a:r>
              <a:rPr lang="en-US" sz="7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Thanks a lot 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412028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j-lt"/>
                <a:hlinkClick r:id="rId3"/>
              </a:rPr>
              <a:t>swadhin@utexas.edu</a:t>
            </a:r>
            <a:endParaRPr lang="en-US" sz="3600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22F1B-7C4D-45D9-BBA0-B097EC716052}" type="slidenum">
              <a:rPr lang="en-US" smtClean="0"/>
              <a:t>25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8500" y="4796492"/>
            <a:ext cx="4474464" cy="217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6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5780"/>
    </mc:Choice>
    <mc:Fallback xmlns="">
      <p:transition advTm="8578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C6FD0-4E8C-F84C-8138-4855039B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198"/>
            <a:ext cx="10515600" cy="1325563"/>
          </a:xfrm>
        </p:spPr>
        <p:txBody>
          <a:bodyPr>
            <a:noAutofit/>
          </a:bodyPr>
          <a:lstStyle/>
          <a:p>
            <a:r>
              <a:rPr lang="en-US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Voice assistants are ubiquitous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C34E8-3F7D-6E46-9DFE-4B05C00B8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E6E59B-6FC0-034D-A4B3-EA41A4769E19}"/>
              </a:ext>
            </a:extLst>
          </p:cNvPr>
          <p:cNvSpPr txBox="1"/>
          <p:nvPr/>
        </p:nvSpPr>
        <p:spPr>
          <a:xfrm>
            <a:off x="507938" y="5495482"/>
            <a:ext cx="27058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Amazon Echo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BD0D15-E888-C84B-9E92-DD5427A163DD}"/>
              </a:ext>
            </a:extLst>
          </p:cNvPr>
          <p:cNvSpPr txBox="1"/>
          <p:nvPr/>
        </p:nvSpPr>
        <p:spPr>
          <a:xfrm>
            <a:off x="4537679" y="5495483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Google 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EEFDCE-9030-CB46-A905-C644A142C10F}"/>
              </a:ext>
            </a:extLst>
          </p:cNvPr>
          <p:cNvSpPr txBox="1"/>
          <p:nvPr/>
        </p:nvSpPr>
        <p:spPr>
          <a:xfrm>
            <a:off x="8610600" y="5495482"/>
            <a:ext cx="32319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Apple </a:t>
            </a:r>
            <a:r>
              <a:rPr lang="en-US" sz="3600" dirty="0" err="1"/>
              <a:t>Homepod</a:t>
            </a:r>
            <a:endParaRPr lang="en-US" sz="36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132833B-7F56-E546-90B8-268F313CA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59" y="2090182"/>
            <a:ext cx="2977764" cy="29777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AF77A08-59CE-1A40-8F58-5C73AEDB1F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536" y="1963400"/>
            <a:ext cx="3257591" cy="32575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34A3E8-DE8F-DC4F-8CB8-423E5F4EC6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470" y="2090182"/>
            <a:ext cx="4351294" cy="325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97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8D149-A7D1-424E-85CB-10C3536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0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Voice is an open channel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9063E-B26F-6744-8F4E-FCD604FA4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CECE6BE-11A0-AB45-A726-8E907B1146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4181482"/>
              </p:ext>
            </p:extLst>
          </p:nvPr>
        </p:nvGraphicFramePr>
        <p:xfrm>
          <a:off x="-125896" y="4392064"/>
          <a:ext cx="12443791" cy="2146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878EAE-A866-6542-B2D3-A6E12C8B75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808882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600" dirty="0">
                <a:latin typeface="+mj-lt"/>
              </a:rPr>
              <a:t>with </a:t>
            </a:r>
            <a:r>
              <a:rPr lang="en-US" sz="4800" dirty="0">
                <a:solidFill>
                  <a:srgbClr val="FF0000"/>
                </a:solidFill>
                <a:latin typeface="+mj-lt"/>
              </a:rPr>
              <a:t>different attack modalities</a:t>
            </a:r>
            <a:r>
              <a:rPr lang="en-US" sz="4800" dirty="0">
                <a:latin typeface="+mj-lt"/>
              </a:rPr>
              <a:t> </a:t>
            </a:r>
            <a:r>
              <a:rPr lang="mr-IN" sz="3600" dirty="0">
                <a:latin typeface="+mj-lt"/>
              </a:rPr>
              <a:t>…</a:t>
            </a:r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672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8D149-A7D1-424E-85CB-10C3536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0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Voice is an open channel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9063E-B26F-6744-8F4E-FCD604FA4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CECE6BE-11A0-AB45-A726-8E907B1146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868174"/>
              </p:ext>
            </p:extLst>
          </p:nvPr>
        </p:nvGraphicFramePr>
        <p:xfrm>
          <a:off x="1451112" y="3429000"/>
          <a:ext cx="9084364" cy="1520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878EAE-A866-6542-B2D3-A6E12C8B75FE}"/>
              </a:ext>
            </a:extLst>
          </p:cNvPr>
          <p:cNvSpPr txBox="1">
            <a:spLocks/>
          </p:cNvSpPr>
          <p:nvPr/>
        </p:nvSpPr>
        <p:spPr>
          <a:xfrm>
            <a:off x="708510" y="1007930"/>
            <a:ext cx="808882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600" dirty="0">
                <a:latin typeface="+mj-lt"/>
              </a:rPr>
              <a:t>with </a:t>
            </a:r>
            <a:r>
              <a:rPr lang="en-US" sz="4800" dirty="0">
                <a:solidFill>
                  <a:srgbClr val="FF0000"/>
                </a:solidFill>
                <a:latin typeface="+mj-lt"/>
              </a:rPr>
              <a:t>different attack modalities</a:t>
            </a:r>
            <a:r>
              <a:rPr lang="en-US" sz="4800" dirty="0">
                <a:latin typeface="+mj-lt"/>
              </a:rPr>
              <a:t> </a:t>
            </a:r>
            <a:r>
              <a:rPr lang="mr-IN" sz="3600" dirty="0">
                <a:latin typeface="+mj-lt"/>
              </a:rPr>
              <a:t>…</a:t>
            </a:r>
            <a:endParaRPr lang="en-US" sz="36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8B60B8-AD77-AC41-B206-6F5702D166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807" y="5237667"/>
            <a:ext cx="6253837" cy="141215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9E5626-C9C8-6343-8C65-9DD2BA48F2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193" y="5097330"/>
            <a:ext cx="3476283" cy="16897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9A0BFC-92EE-8A4A-9BD7-932997EAC1D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649" r="3464" b="77513"/>
          <a:stretch/>
        </p:blipFill>
        <p:spPr>
          <a:xfrm>
            <a:off x="6071225" y="2450257"/>
            <a:ext cx="6070603" cy="690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1BCD8A-668D-534B-A4BB-C55D24EC760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42" r="950" b="29109"/>
          <a:stretch/>
        </p:blipFill>
        <p:spPr>
          <a:xfrm>
            <a:off x="248956" y="2430379"/>
            <a:ext cx="5535618" cy="7644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19979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8D149-A7D1-424E-85CB-10C3536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0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Our threat model of replay attack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89063E-B26F-6744-8F4E-FCD604FA4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283CE-C6AB-AC4E-8C0F-F3A848ACF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989365" cy="453072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An attacker can collect voice samples or synthesize the voice commands </a:t>
            </a:r>
          </a:p>
          <a:p>
            <a:endParaRPr lang="en-US" dirty="0"/>
          </a:p>
          <a:p>
            <a:r>
              <a:rPr lang="en-US" sz="3600" dirty="0"/>
              <a:t>Remote Voice Replay</a:t>
            </a:r>
          </a:p>
          <a:p>
            <a:pPr lvl="1"/>
            <a:r>
              <a:rPr lang="en-US" sz="2800" dirty="0"/>
              <a:t>Attacker has </a:t>
            </a:r>
            <a:r>
              <a:rPr lang="en-US" sz="2800" i="1" dirty="0">
                <a:solidFill>
                  <a:srgbClr val="FF0000"/>
                </a:solidFill>
              </a:rPr>
              <a:t>access to a speaker</a:t>
            </a:r>
            <a:r>
              <a:rPr lang="en-US" sz="2800" dirty="0"/>
              <a:t> inside home and can remotely replay</a:t>
            </a:r>
          </a:p>
          <a:p>
            <a:pPr lvl="1"/>
            <a:endParaRPr lang="en-US" sz="2800" dirty="0"/>
          </a:p>
          <a:p>
            <a:r>
              <a:rPr lang="en-US" sz="3600" dirty="0"/>
              <a:t>Local Voice Replay</a:t>
            </a:r>
          </a:p>
          <a:p>
            <a:pPr lvl="1"/>
            <a:r>
              <a:rPr lang="en-US" sz="2800" dirty="0"/>
              <a:t>Attacker is </a:t>
            </a:r>
            <a:r>
              <a:rPr lang="en-US" sz="2800" i="1" dirty="0">
                <a:solidFill>
                  <a:srgbClr val="FF0000"/>
                </a:solidFill>
              </a:rPr>
              <a:t>physically close </a:t>
            </a:r>
            <a:r>
              <a:rPr lang="en-US" sz="2800" dirty="0"/>
              <a:t>to the smart speaker and can replay</a:t>
            </a:r>
          </a:p>
          <a:p>
            <a:pPr lvl="1"/>
            <a:endParaRPr lang="en-US" sz="3200" dirty="0"/>
          </a:p>
          <a:p>
            <a:r>
              <a:rPr lang="en-US" sz="3600" dirty="0"/>
              <a:t>Sophisticated Voice Replay</a:t>
            </a:r>
          </a:p>
          <a:p>
            <a:pPr lvl="1"/>
            <a:r>
              <a:rPr lang="en-US" sz="2800" dirty="0"/>
              <a:t>Attacker not only </a:t>
            </a:r>
            <a:r>
              <a:rPr lang="en-US" sz="2800" i="1" dirty="0">
                <a:solidFill>
                  <a:srgbClr val="FF0000"/>
                </a:solidFill>
              </a:rPr>
              <a:t>replays but also manipulates</a:t>
            </a:r>
            <a:r>
              <a:rPr lang="en-US" sz="2800" dirty="0"/>
              <a:t> his physiological signals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023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28" y="1287649"/>
            <a:ext cx="11990544" cy="4401519"/>
          </a:xfrm>
        </p:spPr>
        <p:txBody>
          <a:bodyPr>
            <a:normAutofit/>
          </a:bodyPr>
          <a:lstStyle/>
          <a:p>
            <a:pPr algn="ctr"/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7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3A36D2-438F-1E45-9C4F-1FCDB098EBA7}"/>
              </a:ext>
            </a:extLst>
          </p:cNvPr>
          <p:cNvSpPr txBox="1">
            <a:spLocks/>
          </p:cNvSpPr>
          <p:nvPr/>
        </p:nvSpPr>
        <p:spPr>
          <a:xfrm>
            <a:off x="-245412" y="3488409"/>
            <a:ext cx="11990544" cy="44015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E47B3F9-6F94-5F47-A4B7-482C6F0B3481}"/>
              </a:ext>
            </a:extLst>
          </p:cNvPr>
          <p:cNvSpPr txBox="1">
            <a:spLocks/>
          </p:cNvSpPr>
          <p:nvPr/>
        </p:nvSpPr>
        <p:spPr>
          <a:xfrm>
            <a:off x="854764" y="180507"/>
            <a:ext cx="9401081" cy="87991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Goal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15E8393-9477-1043-9627-57E6CDF31C37}"/>
              </a:ext>
            </a:extLst>
          </p:cNvPr>
          <p:cNvSpPr txBox="1">
            <a:spLocks/>
          </p:cNvSpPr>
          <p:nvPr/>
        </p:nvSpPr>
        <p:spPr>
          <a:xfrm>
            <a:off x="253128" y="1440049"/>
            <a:ext cx="11990544" cy="44015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en-US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494F77C-8630-EA4F-9054-E70085377C4B}"/>
              </a:ext>
            </a:extLst>
          </p:cNvPr>
          <p:cNvSpPr txBox="1">
            <a:spLocks/>
          </p:cNvSpPr>
          <p:nvPr/>
        </p:nvSpPr>
        <p:spPr>
          <a:xfrm>
            <a:off x="253128" y="2189644"/>
            <a:ext cx="11550060" cy="20950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Design a </a:t>
            </a:r>
            <a:r>
              <a:rPr lang="en-US" b="1" i="1" dirty="0">
                <a:solidFill>
                  <a:srgbClr val="C00000"/>
                </a:solidFill>
              </a:rPr>
              <a:t>long range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i="1" dirty="0">
                <a:solidFill>
                  <a:srgbClr val="C00000"/>
                </a:solidFill>
              </a:rPr>
              <a:t>device-free </a:t>
            </a:r>
            <a:r>
              <a:rPr lang="en-US" dirty="0">
                <a:solidFill>
                  <a:schemeClr val="bg1"/>
                </a:solidFill>
              </a:rPr>
              <a:t>voice replay detection system</a:t>
            </a:r>
          </a:p>
        </p:txBody>
      </p:sp>
    </p:spTree>
    <p:extLst>
      <p:ext uri="{BB962C8B-B14F-4D97-AF65-F5344CB8AC3E}">
        <p14:creationId xmlns:p14="http://schemas.microsoft.com/office/powerpoint/2010/main" val="237937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DC797-5993-994D-9FEF-E694997C5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969487" cy="453072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Helvetica" pitchFamily="2" charset="0"/>
              </a:rPr>
              <a:t>Live voice has different spectral characteristics in both frequency and phase domain</a:t>
            </a:r>
          </a:p>
          <a:p>
            <a:endParaRPr lang="en-US" sz="3200" dirty="0">
              <a:latin typeface="Helvetica" pitchFamily="2" charset="0"/>
            </a:endParaRPr>
          </a:p>
          <a:p>
            <a:endParaRPr lang="en-US" sz="3200" dirty="0">
              <a:latin typeface="Helvetica" pitchFamily="2" charset="0"/>
            </a:endParaRPr>
          </a:p>
          <a:p>
            <a:r>
              <a:rPr lang="en-US" sz="3200" dirty="0">
                <a:latin typeface="Helvetica" pitchFamily="2" charset="0"/>
              </a:rPr>
              <a:t>Breathing pattern changes distinctly during speech</a:t>
            </a:r>
          </a:p>
          <a:p>
            <a:endParaRPr lang="en-US" sz="3200" dirty="0">
              <a:latin typeface="Helvetica" pitchFamily="2" charset="0"/>
            </a:endParaRPr>
          </a:p>
          <a:p>
            <a:endParaRPr lang="en-US" sz="3200" dirty="0">
              <a:latin typeface="Helvetica" pitchFamily="2" charset="0"/>
            </a:endParaRPr>
          </a:p>
          <a:p>
            <a:r>
              <a:rPr lang="en-US" sz="3200" dirty="0">
                <a:latin typeface="Helvetica" pitchFamily="2" charset="0"/>
              </a:rPr>
              <a:t>Breathing patterns during speech are distinct across users</a:t>
            </a:r>
          </a:p>
          <a:p>
            <a:endParaRPr lang="en-US" sz="3200" dirty="0">
              <a:latin typeface="Helvetica" pitchFamily="2" charset="0"/>
            </a:endParaRPr>
          </a:p>
          <a:p>
            <a:endParaRPr lang="en-US" sz="3200" dirty="0">
              <a:latin typeface="Helvetica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540D6-6E36-A240-B88F-99E72793A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8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AFDA3C1-3B18-D640-B592-977898AD1A54}"/>
              </a:ext>
            </a:extLst>
          </p:cNvPr>
          <p:cNvSpPr txBox="1">
            <a:spLocks/>
          </p:cNvSpPr>
          <p:nvPr/>
        </p:nvSpPr>
        <p:spPr>
          <a:xfrm>
            <a:off x="838200" y="1365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Three key observations</a:t>
            </a:r>
          </a:p>
        </p:txBody>
      </p:sp>
    </p:spTree>
    <p:extLst>
      <p:ext uri="{BB962C8B-B14F-4D97-AF65-F5344CB8AC3E}">
        <p14:creationId xmlns:p14="http://schemas.microsoft.com/office/powerpoint/2010/main" val="3181422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50A21-0BE4-1742-8768-CBEA0AD59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EC65-D79E-4DCE-A549-ACBEE94ABE9E}" type="slidenum">
              <a:rPr lang="en-US" smtClean="0"/>
              <a:t>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38D908E-E90D-234A-921E-E8CDD679C739}"/>
              </a:ext>
            </a:extLst>
          </p:cNvPr>
          <p:cNvSpPr txBox="1">
            <a:spLocks/>
          </p:cNvSpPr>
          <p:nvPr/>
        </p:nvSpPr>
        <p:spPr>
          <a:xfrm>
            <a:off x="838200" y="1267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Different characteristics of live voice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52499B-3E4E-DB4B-BCA5-04CA48767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" y="1688124"/>
            <a:ext cx="12077700" cy="4699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60BA475-B904-7C4D-8272-AA9D3CBF5895}"/>
              </a:ext>
            </a:extLst>
          </p:cNvPr>
          <p:cNvSpPr/>
          <p:nvPr/>
        </p:nvSpPr>
        <p:spPr>
          <a:xfrm>
            <a:off x="1983783" y="2445025"/>
            <a:ext cx="7981627" cy="129006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DB467F-437F-5A4C-9806-0B8BFCDC7902}"/>
              </a:ext>
            </a:extLst>
          </p:cNvPr>
          <p:cNvSpPr txBox="1"/>
          <p:nvPr/>
        </p:nvSpPr>
        <p:spPr>
          <a:xfrm>
            <a:off x="2761855" y="2464904"/>
            <a:ext cx="64860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highlight>
                  <a:srgbClr val="E9E9E9"/>
                </a:highlight>
                <a:latin typeface="Helvetica" pitchFamily="2" charset="0"/>
              </a:rPr>
              <a:t>More Energy in higher frequency bands</a:t>
            </a:r>
          </a:p>
        </p:txBody>
      </p:sp>
    </p:spTree>
    <p:extLst>
      <p:ext uri="{BB962C8B-B14F-4D97-AF65-F5344CB8AC3E}">
        <p14:creationId xmlns:p14="http://schemas.microsoft.com/office/powerpoint/2010/main" val="300717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86610</TotalTime>
  <Words>758</Words>
  <Application>Microsoft Macintosh PowerPoint</Application>
  <PresentationFormat>Widescreen</PresentationFormat>
  <Paragraphs>210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Helvetica</vt:lpstr>
      <vt:lpstr>Verdana</vt:lpstr>
      <vt:lpstr>Office Theme</vt:lpstr>
      <vt:lpstr>Combating Replay Attacks  Against Voice Assistants</vt:lpstr>
      <vt:lpstr>Voice is a popular interface</vt:lpstr>
      <vt:lpstr>Voice assistants are ubiquitous  </vt:lpstr>
      <vt:lpstr>Voice is an open channel</vt:lpstr>
      <vt:lpstr>Voice is an open channel</vt:lpstr>
      <vt:lpstr>Our threat model of replay attack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works</vt:lpstr>
      <vt:lpstr>Key takeaways</vt:lpstr>
      <vt:lpstr>Thanks a lot !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Kassem Fawaz</dc:creator>
  <cp:lastModifiedBy>SWADHIN PRADHAN</cp:lastModifiedBy>
  <cp:revision>810</cp:revision>
  <dcterms:created xsi:type="dcterms:W3CDTF">2017-01-26T22:42:49Z</dcterms:created>
  <dcterms:modified xsi:type="dcterms:W3CDTF">2019-09-11T17:49:07Z</dcterms:modified>
</cp:coreProperties>
</file>

<file path=docProps/thumbnail.jpeg>
</file>